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751" r:id="rId2"/>
  </p:sldMasterIdLst>
  <p:notesMasterIdLst>
    <p:notesMasterId r:id="rId29"/>
  </p:notesMasterIdLst>
  <p:handoutMasterIdLst>
    <p:handoutMasterId r:id="rId30"/>
  </p:handoutMasterIdLst>
  <p:sldIdLst>
    <p:sldId id="271" r:id="rId3"/>
    <p:sldId id="340" r:id="rId4"/>
    <p:sldId id="341" r:id="rId5"/>
    <p:sldId id="281" r:id="rId6"/>
    <p:sldId id="274" r:id="rId7"/>
    <p:sldId id="275" r:id="rId8"/>
    <p:sldId id="342" r:id="rId9"/>
    <p:sldId id="327" r:id="rId10"/>
    <p:sldId id="346" r:id="rId11"/>
    <p:sldId id="287" r:id="rId12"/>
    <p:sldId id="339" r:id="rId13"/>
    <p:sldId id="288" r:id="rId14"/>
    <p:sldId id="289" r:id="rId15"/>
    <p:sldId id="334" r:id="rId16"/>
    <p:sldId id="336" r:id="rId17"/>
    <p:sldId id="332" r:id="rId18"/>
    <p:sldId id="333" r:id="rId19"/>
    <p:sldId id="302" r:id="rId20"/>
    <p:sldId id="324" r:id="rId21"/>
    <p:sldId id="304" r:id="rId22"/>
    <p:sldId id="292" r:id="rId23"/>
    <p:sldId id="305" r:id="rId24"/>
    <p:sldId id="306" r:id="rId25"/>
    <p:sldId id="303" r:id="rId26"/>
    <p:sldId id="329" r:id="rId27"/>
    <p:sldId id="34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SU uCOM"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0000"/>
    <a:srgbClr val="636D6E"/>
    <a:srgbClr val="6A09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3" autoAdjust="0"/>
    <p:restoredTop sz="74038" autoAdjust="0"/>
  </p:normalViewPr>
  <p:slideViewPr>
    <p:cSldViewPr snapToGrid="0" snapToObjects="1">
      <p:cViewPr varScale="1">
        <p:scale>
          <a:sx n="78" d="100"/>
          <a:sy n="78" d="100"/>
        </p:scale>
        <p:origin x="2072"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3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anchuan/Downloads/Workbook1.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anchuan/Desktop/Workbook1.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sanchuan/Desktop/Workbook1.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sanchuan/Desktop/Workbook1.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localhost/Users/sanchuan/Desktop/Work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Precision</c:v>
                </c:pt>
              </c:strCache>
            </c:strRef>
          </c:tx>
          <c:spPr>
            <a:solidFill>
              <a:srgbClr val="6A0902"/>
            </a:solidFill>
            <a:ln w="9525" cap="flat" cmpd="sng" algn="ctr">
              <a:solidFill>
                <a:schemeClr val="accent1">
                  <a:shade val="95000"/>
                </a:schemeClr>
              </a:solidFill>
              <a:round/>
            </a:ln>
            <a:effectLst/>
          </c:spPr>
          <c:invertIfNegative val="0"/>
          <c:cat>
            <c:strRef>
              <c:f>Sheet2!$A$2:$A$11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Sheet2!$B$2:$B$11</c:f>
              <c:numCache>
                <c:formatCode>General</c:formatCode>
                <c:ptCount val="10"/>
                <c:pt idx="0">
                  <c:v>0.99954365</c:v>
                </c:pt>
                <c:pt idx="1">
                  <c:v>0.98169915</c:v>
                </c:pt>
                <c:pt idx="2">
                  <c:v>0.99824065</c:v>
                </c:pt>
                <c:pt idx="3">
                  <c:v>0.97121739</c:v>
                </c:pt>
                <c:pt idx="4">
                  <c:v>0.99953372</c:v>
                </c:pt>
                <c:pt idx="5">
                  <c:v>0.99875447</c:v>
                </c:pt>
                <c:pt idx="6">
                  <c:v>0.99871795</c:v>
                </c:pt>
                <c:pt idx="7">
                  <c:v>0.99904251</c:v>
                </c:pt>
                <c:pt idx="8">
                  <c:v>0.98344514</c:v>
                </c:pt>
                <c:pt idx="9">
                  <c:v>0.99810627</c:v>
                </c:pt>
              </c:numCache>
            </c:numRef>
          </c:val>
        </c:ser>
        <c:ser>
          <c:idx val="1"/>
          <c:order val="1"/>
          <c:tx>
            <c:strRef>
              <c:f>Sheet2!$C$1</c:f>
              <c:strCache>
                <c:ptCount val="1"/>
                <c:pt idx="0">
                  <c:v>Recall</c:v>
                </c:pt>
              </c:strCache>
            </c:strRef>
          </c:tx>
          <c:spPr>
            <a:solidFill>
              <a:srgbClr val="636D6E"/>
            </a:solidFill>
            <a:ln w="9525" cap="flat" cmpd="sng" algn="ctr">
              <a:solidFill>
                <a:schemeClr val="accent2">
                  <a:shade val="95000"/>
                </a:schemeClr>
              </a:solidFill>
              <a:round/>
            </a:ln>
            <a:effectLst/>
          </c:spPr>
          <c:invertIfNegative val="0"/>
          <c:cat>
            <c:strRef>
              <c:f>Sheet2!$A$2:$A$11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Sheet2!$C$2:$C$11</c:f>
              <c:numCache>
                <c:formatCode>General</c:formatCode>
                <c:ptCount val="10"/>
                <c:pt idx="0">
                  <c:v>0.99037037</c:v>
                </c:pt>
                <c:pt idx="1">
                  <c:v>0.99518897</c:v>
                </c:pt>
                <c:pt idx="2">
                  <c:v>0.95058431</c:v>
                </c:pt>
                <c:pt idx="3">
                  <c:v>0.95531565</c:v>
                </c:pt>
                <c:pt idx="4">
                  <c:v>0.9980802105</c:v>
                </c:pt>
                <c:pt idx="5">
                  <c:v>0.9852236634</c:v>
                </c:pt>
                <c:pt idx="6">
                  <c:v>0.9432062172</c:v>
                </c:pt>
                <c:pt idx="7">
                  <c:v>0.9554689903</c:v>
                </c:pt>
                <c:pt idx="8">
                  <c:v>0.983938185</c:v>
                </c:pt>
                <c:pt idx="9">
                  <c:v>0.978272488</c:v>
                </c:pt>
              </c:numCache>
            </c:numRef>
          </c:val>
        </c:ser>
        <c:dLbls>
          <c:showLegendKey val="0"/>
          <c:showVal val="0"/>
          <c:showCatName val="0"/>
          <c:showSerName val="0"/>
          <c:showPercent val="0"/>
          <c:showBubbleSize val="0"/>
        </c:dLbls>
        <c:gapWidth val="100"/>
        <c:overlap val="-24"/>
        <c:axId val="2121789488"/>
        <c:axId val="-2086712544"/>
      </c:barChart>
      <c:catAx>
        <c:axId val="212178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86712544"/>
        <c:crosses val="autoZero"/>
        <c:auto val="1"/>
        <c:lblAlgn val="ctr"/>
        <c:lblOffset val="100"/>
        <c:noMultiLvlLbl val="0"/>
      </c:catAx>
      <c:valAx>
        <c:axId val="-2086712544"/>
        <c:scaling>
          <c:orientation val="minMax"/>
          <c:max val="1.0"/>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21789488"/>
        <c:crosses val="autoZero"/>
        <c:crossBetween val="between"/>
        <c:majorUnit val="0.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Sheet4!$B$1</c:f>
              <c:strCache>
                <c:ptCount val="1"/>
                <c:pt idx="0">
                  <c:v>Precision</c:v>
                </c:pt>
              </c:strCache>
            </c:strRef>
          </c:tx>
          <c:spPr>
            <a:solidFill>
              <a:srgbClr val="6A0902"/>
            </a:solidFill>
            <a:ln>
              <a:noFill/>
            </a:ln>
            <a:effectLst/>
          </c:spPr>
          <c:invertIfNegative val="0"/>
          <c:cat>
            <c:strRef>
              <c:f>Sheet4!$A$2:$A$11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Sheet4!$B$2:$B$11</c:f>
              <c:numCache>
                <c:formatCode>General</c:formatCode>
                <c:ptCount val="10"/>
                <c:pt idx="0">
                  <c:v>0.83795179</c:v>
                </c:pt>
                <c:pt idx="1">
                  <c:v>0.84661764</c:v>
                </c:pt>
                <c:pt idx="2">
                  <c:v>0.83330246</c:v>
                </c:pt>
                <c:pt idx="3">
                  <c:v>0.77401647</c:v>
                </c:pt>
                <c:pt idx="4">
                  <c:v>0.84891791</c:v>
                </c:pt>
                <c:pt idx="5">
                  <c:v>0.84125981</c:v>
                </c:pt>
                <c:pt idx="6">
                  <c:v>0.86330428</c:v>
                </c:pt>
                <c:pt idx="7">
                  <c:v>0.86317368</c:v>
                </c:pt>
                <c:pt idx="8">
                  <c:v>0.85670286</c:v>
                </c:pt>
                <c:pt idx="9">
                  <c:v>0.84794356</c:v>
                </c:pt>
              </c:numCache>
            </c:numRef>
          </c:val>
        </c:ser>
        <c:ser>
          <c:idx val="1"/>
          <c:order val="1"/>
          <c:tx>
            <c:strRef>
              <c:f>Sheet4!$C$1</c:f>
              <c:strCache>
                <c:ptCount val="1"/>
                <c:pt idx="0">
                  <c:v>Recall</c:v>
                </c:pt>
              </c:strCache>
            </c:strRef>
          </c:tx>
          <c:spPr>
            <a:solidFill>
              <a:srgbClr val="636D6E"/>
            </a:solidFill>
            <a:ln>
              <a:noFill/>
            </a:ln>
            <a:effectLst/>
          </c:spPr>
          <c:invertIfNegative val="0"/>
          <c:cat>
            <c:strRef>
              <c:f>Sheet4!$A$2:$A$11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Sheet4!$C$2:$C$11</c:f>
              <c:numCache>
                <c:formatCode>General</c:formatCode>
                <c:ptCount val="10"/>
                <c:pt idx="0">
                  <c:v>0.99768953</c:v>
                </c:pt>
                <c:pt idx="1">
                  <c:v>0.99856289</c:v>
                </c:pt>
                <c:pt idx="2">
                  <c:v>0.99598157</c:v>
                </c:pt>
                <c:pt idx="3">
                  <c:v>0.9938129</c:v>
                </c:pt>
                <c:pt idx="4">
                  <c:v>0.99684036</c:v>
                </c:pt>
                <c:pt idx="5">
                  <c:v>0.99705621</c:v>
                </c:pt>
                <c:pt idx="6">
                  <c:v>0.99603685</c:v>
                </c:pt>
                <c:pt idx="7">
                  <c:v>0.97564457</c:v>
                </c:pt>
                <c:pt idx="8">
                  <c:v>0.99782152</c:v>
                </c:pt>
                <c:pt idx="9">
                  <c:v>0.99686165</c:v>
                </c:pt>
              </c:numCache>
            </c:numRef>
          </c:val>
        </c:ser>
        <c:dLbls>
          <c:showLegendKey val="0"/>
          <c:showVal val="0"/>
          <c:showCatName val="0"/>
          <c:showSerName val="0"/>
          <c:showPercent val="0"/>
          <c:showBubbleSize val="0"/>
        </c:dLbls>
        <c:gapWidth val="219"/>
        <c:overlap val="-27"/>
        <c:axId val="-2115034304"/>
        <c:axId val="-2115030912"/>
      </c:barChart>
      <c:catAx>
        <c:axId val="-211503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15030912"/>
        <c:crosses val="autoZero"/>
        <c:auto val="1"/>
        <c:lblAlgn val="ctr"/>
        <c:lblOffset val="100"/>
        <c:noMultiLvlLbl val="0"/>
      </c:catAx>
      <c:valAx>
        <c:axId val="-2115030912"/>
        <c:scaling>
          <c:orientation val="minMax"/>
          <c:max val="1.0"/>
          <c:min val="0.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15034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Sheet5!$B$1</c:f>
              <c:strCache>
                <c:ptCount val="1"/>
                <c:pt idx="0">
                  <c:v>Overhead</c:v>
                </c:pt>
              </c:strCache>
            </c:strRef>
          </c:tx>
          <c:spPr>
            <a:solidFill>
              <a:srgbClr val="6A0902"/>
            </a:solidFill>
            <a:ln>
              <a:noFill/>
            </a:ln>
            <a:effectLst/>
          </c:spPr>
          <c:invertIfNegative val="0"/>
          <c:cat>
            <c:strRef>
              <c:f>Sheet5!$A$2:$A$11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Sheet5!$B$2:$B$11</c:f>
              <c:numCache>
                <c:formatCode>General</c:formatCode>
                <c:ptCount val="10"/>
                <c:pt idx="0">
                  <c:v>0.00790109</c:v>
                </c:pt>
                <c:pt idx="1">
                  <c:v>0.00886826</c:v>
                </c:pt>
                <c:pt idx="2">
                  <c:v>0.02466533</c:v>
                </c:pt>
                <c:pt idx="3">
                  <c:v>0.04297893</c:v>
                </c:pt>
                <c:pt idx="4">
                  <c:v>0.00260053</c:v>
                </c:pt>
                <c:pt idx="5">
                  <c:v>0.00233315</c:v>
                </c:pt>
                <c:pt idx="6">
                  <c:v>0.00378754</c:v>
                </c:pt>
                <c:pt idx="7">
                  <c:v>0.00298465</c:v>
                </c:pt>
                <c:pt idx="8">
                  <c:v>0.0177672</c:v>
                </c:pt>
                <c:pt idx="9">
                  <c:v>0.01214421</c:v>
                </c:pt>
              </c:numCache>
            </c:numRef>
          </c:val>
        </c:ser>
        <c:dLbls>
          <c:showLegendKey val="0"/>
          <c:showVal val="0"/>
          <c:showCatName val="0"/>
          <c:showSerName val="0"/>
          <c:showPercent val="0"/>
          <c:showBubbleSize val="0"/>
        </c:dLbls>
        <c:gapWidth val="219"/>
        <c:overlap val="-27"/>
        <c:axId val="-2057089904"/>
        <c:axId val="-2057086512"/>
      </c:barChart>
      <c:catAx>
        <c:axId val="-205708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7086512"/>
        <c:crosses val="autoZero"/>
        <c:auto val="1"/>
        <c:lblAlgn val="ctr"/>
        <c:lblOffset val="100"/>
        <c:noMultiLvlLbl val="0"/>
      </c:catAx>
      <c:valAx>
        <c:axId val="-205708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7089904"/>
        <c:crosses val="autoZero"/>
        <c:crossBetween val="between"/>
        <c:majorUnit val="0.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Sheet3!$B$1</c:f>
              <c:strCache>
                <c:ptCount val="1"/>
                <c:pt idx="0">
                  <c:v>Precision</c:v>
                </c:pt>
              </c:strCache>
            </c:strRef>
          </c:tx>
          <c:spPr>
            <a:solidFill>
              <a:srgbClr val="6A0902"/>
            </a:solidFill>
            <a:ln>
              <a:noFill/>
            </a:ln>
            <a:effectLst/>
          </c:spPr>
          <c:invertIfNegative val="0"/>
          <c:cat>
            <c:strRef>
              <c:f>Sheet3!$A$2:$A$11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Sheet3!$B$2:$B$11</c:f>
              <c:numCache>
                <c:formatCode>General</c:formatCode>
                <c:ptCount val="10"/>
                <c:pt idx="0">
                  <c:v>0.99540956</c:v>
                </c:pt>
                <c:pt idx="1">
                  <c:v>0.98355393</c:v>
                </c:pt>
                <c:pt idx="2">
                  <c:v>0.97026197</c:v>
                </c:pt>
                <c:pt idx="3">
                  <c:v>0.98450932</c:v>
                </c:pt>
                <c:pt idx="4">
                  <c:v>0.99964857</c:v>
                </c:pt>
                <c:pt idx="5">
                  <c:v>0.99306691</c:v>
                </c:pt>
                <c:pt idx="6">
                  <c:v>0.99275281</c:v>
                </c:pt>
                <c:pt idx="7">
                  <c:v>0.98899882</c:v>
                </c:pt>
                <c:pt idx="8">
                  <c:v>0.98430271</c:v>
                </c:pt>
                <c:pt idx="9">
                  <c:v>0.99254958</c:v>
                </c:pt>
              </c:numCache>
            </c:numRef>
          </c:val>
        </c:ser>
        <c:ser>
          <c:idx val="1"/>
          <c:order val="1"/>
          <c:tx>
            <c:strRef>
              <c:f>Sheet3!$C$1</c:f>
              <c:strCache>
                <c:ptCount val="1"/>
                <c:pt idx="0">
                  <c:v>Recall</c:v>
                </c:pt>
              </c:strCache>
            </c:strRef>
          </c:tx>
          <c:spPr>
            <a:solidFill>
              <a:srgbClr val="636D6E"/>
            </a:solidFill>
            <a:ln>
              <a:noFill/>
            </a:ln>
            <a:effectLst/>
          </c:spPr>
          <c:invertIfNegative val="0"/>
          <c:cat>
            <c:strRef>
              <c:f>Sheet3!$A$2:$A$11</c:f>
              <c:strCache>
                <c:ptCount val="10"/>
                <c:pt idx="0">
                  <c:v>numeric sort</c:v>
                </c:pt>
                <c:pt idx="1">
                  <c:v>string sort</c:v>
                </c:pt>
                <c:pt idx="2">
                  <c:v>bitfield</c:v>
                </c:pt>
                <c:pt idx="3">
                  <c:v>fp emulation</c:v>
                </c:pt>
                <c:pt idx="4">
                  <c:v>fourier</c:v>
                </c:pt>
                <c:pt idx="5">
                  <c:v>assignment</c:v>
                </c:pt>
                <c:pt idx="6">
                  <c:v>idea</c:v>
                </c:pt>
                <c:pt idx="7">
                  <c:v>huffman</c:v>
                </c:pt>
                <c:pt idx="8">
                  <c:v>neural net</c:v>
                </c:pt>
                <c:pt idx="9">
                  <c:v>lu decomposition</c:v>
                </c:pt>
              </c:strCache>
            </c:strRef>
          </c:cat>
          <c:val>
            <c:numRef>
              <c:f>Sheet3!$C$2:$C$11</c:f>
              <c:numCache>
                <c:formatCode>General</c:formatCode>
                <c:ptCount val="10"/>
                <c:pt idx="0">
                  <c:v>0.99234327</c:v>
                </c:pt>
                <c:pt idx="1">
                  <c:v>0.99445396</c:v>
                </c:pt>
                <c:pt idx="2">
                  <c:v>0.92885911</c:v>
                </c:pt>
                <c:pt idx="3">
                  <c:v>0.95120956</c:v>
                </c:pt>
                <c:pt idx="4">
                  <c:v>0.99894187</c:v>
                </c:pt>
                <c:pt idx="5">
                  <c:v>0.97041196</c:v>
                </c:pt>
                <c:pt idx="6">
                  <c:v>0.89107542</c:v>
                </c:pt>
                <c:pt idx="7">
                  <c:v>0.89837376</c:v>
                </c:pt>
                <c:pt idx="8">
                  <c:v>0.98811884</c:v>
                </c:pt>
                <c:pt idx="9">
                  <c:v>0.97844697</c:v>
                </c:pt>
              </c:numCache>
            </c:numRef>
          </c:val>
        </c:ser>
        <c:dLbls>
          <c:showLegendKey val="0"/>
          <c:showVal val="0"/>
          <c:showCatName val="0"/>
          <c:showSerName val="0"/>
          <c:showPercent val="0"/>
          <c:showBubbleSize val="0"/>
        </c:dLbls>
        <c:gapWidth val="219"/>
        <c:overlap val="-27"/>
        <c:axId val="-2055945520"/>
        <c:axId val="-2055829056"/>
      </c:barChart>
      <c:catAx>
        <c:axId val="-205594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5829056"/>
        <c:crosses val="autoZero"/>
        <c:auto val="1"/>
        <c:lblAlgn val="ctr"/>
        <c:lblOffset val="100"/>
        <c:noMultiLvlLbl val="0"/>
      </c:catAx>
      <c:valAx>
        <c:axId val="-2055829056"/>
        <c:scaling>
          <c:orientation val="minMax"/>
          <c:max val="1.0"/>
          <c:min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55945520"/>
        <c:crosses val="autoZero"/>
        <c:crossBetween val="between"/>
        <c:majorUnit val="0.0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Theoretical</c:v>
                </c:pt>
              </c:strCache>
            </c:strRef>
          </c:tx>
          <c:spPr>
            <a:solidFill>
              <a:srgbClr val="6A0902"/>
            </a:soli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4.0</c:v>
                </c:pt>
                <c:pt idx="1">
                  <c:v>8.0</c:v>
                </c:pt>
                <c:pt idx="2">
                  <c:v>16.0</c:v>
                </c:pt>
                <c:pt idx="3">
                  <c:v>32.0</c:v>
                </c:pt>
              </c:numCache>
            </c:numRef>
          </c:cat>
          <c:val>
            <c:numRef>
              <c:f>Sheet1!$B$2:$B$5</c:f>
              <c:numCache>
                <c:formatCode>General</c:formatCode>
                <c:ptCount val="4"/>
                <c:pt idx="0">
                  <c:v>0.107</c:v>
                </c:pt>
                <c:pt idx="1">
                  <c:v>0.036</c:v>
                </c:pt>
                <c:pt idx="2">
                  <c:v>0.021</c:v>
                </c:pt>
                <c:pt idx="3">
                  <c:v>0.012</c:v>
                </c:pt>
              </c:numCache>
            </c:numRef>
          </c:val>
        </c:ser>
        <c:ser>
          <c:idx val="1"/>
          <c:order val="1"/>
          <c:tx>
            <c:strRef>
              <c:f>Sheet1!$C$1</c:f>
              <c:strCache>
                <c:ptCount val="1"/>
                <c:pt idx="0">
                  <c:v>Empirical</c:v>
                </c:pt>
              </c:strCache>
            </c:strRef>
          </c:tx>
          <c:spPr>
            <a:solidFill>
              <a:srgbClr val="636D6E"/>
            </a:soli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Sheet1!$A$2:$A$5</c:f>
              <c:numCache>
                <c:formatCode>General</c:formatCode>
                <c:ptCount val="4"/>
                <c:pt idx="0">
                  <c:v>4.0</c:v>
                </c:pt>
                <c:pt idx="1">
                  <c:v>8.0</c:v>
                </c:pt>
                <c:pt idx="2">
                  <c:v>16.0</c:v>
                </c:pt>
                <c:pt idx="3">
                  <c:v>32.0</c:v>
                </c:pt>
              </c:numCache>
            </c:numRef>
          </c:cat>
          <c:val>
            <c:numRef>
              <c:f>Sheet1!$C$2:$C$5</c:f>
              <c:numCache>
                <c:formatCode>General</c:formatCode>
                <c:ptCount val="4"/>
                <c:pt idx="0">
                  <c:v>0.077</c:v>
                </c:pt>
                <c:pt idx="1">
                  <c:v>0.044</c:v>
                </c:pt>
                <c:pt idx="2">
                  <c:v>0.042</c:v>
                </c:pt>
                <c:pt idx="3">
                  <c:v>0.038</c:v>
                </c:pt>
              </c:numCache>
            </c:numRef>
          </c:val>
        </c:ser>
        <c:dLbls>
          <c:dLblPos val="outEnd"/>
          <c:showLegendKey val="0"/>
          <c:showVal val="1"/>
          <c:showCatName val="0"/>
          <c:showSerName val="0"/>
          <c:showPercent val="0"/>
          <c:showBubbleSize val="0"/>
        </c:dLbls>
        <c:gapWidth val="100"/>
        <c:overlap val="-24"/>
        <c:axId val="-2056710240"/>
        <c:axId val="2082305776"/>
      </c:barChart>
      <c:catAx>
        <c:axId val="-205671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82305776"/>
        <c:crosses val="autoZero"/>
        <c:auto val="1"/>
        <c:lblAlgn val="ctr"/>
        <c:lblOffset val="100"/>
        <c:noMultiLvlLbl val="0"/>
      </c:catAx>
      <c:valAx>
        <c:axId val="2082305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5671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5B6E0F-1DB3-5A43-B8F9-5E1E696749DF}" type="datetimeFigureOut">
              <a:t>3/31/17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9C1F9FE-B8FF-F345-B45D-636AC2B598BD}" type="slidenum">
              <a:t>‹#›</a:t>
            </a:fld>
            <a:endParaRPr lang="en-US"/>
          </a:p>
        </p:txBody>
      </p:sp>
    </p:spTree>
    <p:extLst>
      <p:ext uri="{BB962C8B-B14F-4D97-AF65-F5344CB8AC3E}">
        <p14:creationId xmlns:p14="http://schemas.microsoft.com/office/powerpoint/2010/main" val="190576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C211-ACBD-CB48-B939-364088D2CD6D}" type="datetimeFigureOut">
              <a:t>3/31/17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4D311-73F7-5D42-B843-E8305C73070F}" type="slidenum">
              <a:t>‹#›</a:t>
            </a:fld>
            <a:endParaRPr lang="en-US"/>
          </a:p>
        </p:txBody>
      </p:sp>
    </p:spTree>
    <p:extLst>
      <p:ext uri="{BB962C8B-B14F-4D97-AF65-F5344CB8AC3E}">
        <p14:creationId xmlns:p14="http://schemas.microsoft.com/office/powerpoint/2010/main" val="1194020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 </a:t>
            </a:r>
            <a:r>
              <a:rPr lang="en-US" sz="1200" dirty="0" smtClean="0">
                <a:solidFill>
                  <a:srgbClr val="C00000"/>
                </a:solidFill>
              </a:rPr>
              <a:t>My</a:t>
            </a:r>
            <a:r>
              <a:rPr lang="en-US" sz="1200" baseline="0" dirty="0" smtClean="0">
                <a:solidFill>
                  <a:srgbClr val="C00000"/>
                </a:solidFill>
              </a:rPr>
              <a:t> name is Sanchuan Chen and I’m from The Ohio State University. </a:t>
            </a:r>
            <a:endParaRPr lang="en-US" dirty="0" smtClean="0"/>
          </a:p>
          <a:p>
            <a:r>
              <a:rPr lang="en-US" dirty="0" smtClean="0"/>
              <a:t>My</a:t>
            </a:r>
            <a:r>
              <a:rPr lang="en-US" baseline="0" dirty="0" smtClean="0"/>
              <a:t> presentation name is </a:t>
            </a:r>
            <a:r>
              <a:rPr lang="en-US" sz="1200" dirty="0" smtClean="0">
                <a:solidFill>
                  <a:srgbClr val="C00000"/>
                </a:solidFill>
              </a:rPr>
              <a:t>Detecting Privileged Side-Channel Attacks in Shielded Execution with Déjà Vu.</a:t>
            </a:r>
          </a:p>
          <a:p>
            <a:r>
              <a:rPr lang="en-US" dirty="0" smtClean="0"/>
              <a:t>This is</a:t>
            </a:r>
            <a:r>
              <a:rPr lang="en-US" baseline="0" dirty="0" smtClean="0"/>
              <a:t> a joint work with Xiaokuan Zhang and Prof. Yinqian Zhang from The Ohio State University, and Prof. Michael Reiter from The University of North Carolina at Chapel Hill.</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a:t>
            </a:fld>
            <a:endParaRPr lang="uk-UA"/>
          </a:p>
        </p:txBody>
      </p:sp>
    </p:spTree>
    <p:extLst>
      <p:ext uri="{BB962C8B-B14F-4D97-AF65-F5344CB8AC3E}">
        <p14:creationId xmlns:p14="http://schemas.microsoft.com/office/powerpoint/2010/main" val="43501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issue of the aforementioned scheme is that we need </a:t>
            </a:r>
            <a:r>
              <a:rPr lang="en-US" baseline="0" dirty="0" smtClean="0"/>
              <a:t>a trustworthy reference clock to consult with and it should be available to SGX.</a:t>
            </a:r>
          </a:p>
          <a:p>
            <a:r>
              <a:rPr lang="en-US" baseline="0" dirty="0" smtClean="0"/>
              <a:t>Yet when we examine the current timing facilities available, such as operating system clocks, hardware clocks and timers, and remote clocks, they are infeasible. </a:t>
            </a:r>
          </a:p>
          <a:p>
            <a:r>
              <a:rPr lang="en-US" baseline="0" dirty="0" smtClean="0"/>
              <a:t>We need to build our own timer.</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10</a:t>
            </a:fld>
            <a:endParaRPr lang="uk-UA"/>
          </a:p>
        </p:txBody>
      </p:sp>
    </p:spTree>
    <p:extLst>
      <p:ext uri="{BB962C8B-B14F-4D97-AF65-F5344CB8AC3E}">
        <p14:creationId xmlns:p14="http://schemas.microsoft.com/office/powerpoint/2010/main" val="327739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Let’s consider</a:t>
            </a:r>
            <a:r>
              <a:rPr lang="en-US" sz="1200" baseline="0" dirty="0" smtClean="0"/>
              <a:t> the properties </a:t>
            </a:r>
            <a:r>
              <a:rPr lang="en-US" sz="1200" dirty="0" smtClean="0"/>
              <a:t>of a trustworthy reference clock.</a:t>
            </a:r>
          </a:p>
          <a:p>
            <a:pPr lvl="0"/>
            <a:r>
              <a:rPr lang="en-US" sz="1200" dirty="0" smtClean="0"/>
              <a:t>We suppose</a:t>
            </a:r>
            <a:r>
              <a:rPr lang="en-US" sz="1200" baseline="0" dirty="0" smtClean="0"/>
              <a:t> a </a:t>
            </a:r>
            <a:r>
              <a:rPr lang="en-US" sz="1200" dirty="0" smtClean="0"/>
              <a:t>trustworthy reference clock should meet</a:t>
            </a:r>
            <a:r>
              <a:rPr lang="en-US" sz="1200" baseline="0" dirty="0" smtClean="0"/>
              <a:t> three requirements:</a:t>
            </a:r>
            <a:endParaRPr lang="en-US" sz="1200" dirty="0" smtClean="0"/>
          </a:p>
          <a:p>
            <a:pPr marL="342900" indent="-342900">
              <a:buFont typeface="Arial" charset="0"/>
              <a:buChar char="•"/>
            </a:pPr>
            <a:r>
              <a:rPr lang="en-US" sz="1200" dirty="0" smtClean="0">
                <a:solidFill>
                  <a:schemeClr val="tx1"/>
                </a:solidFill>
              </a:rPr>
              <a:t>R1: non-decreasing</a:t>
            </a:r>
          </a:p>
          <a:p>
            <a:pPr marL="891540" lvl="3" indent="-342900">
              <a:buFont typeface="Arial" charset="0"/>
              <a:buChar char="•"/>
            </a:pPr>
            <a:r>
              <a:rPr lang="en-US" sz="1200" dirty="0" smtClean="0">
                <a:solidFill>
                  <a:schemeClr val="tx1"/>
                </a:solidFill>
              </a:rPr>
              <a:t>The clock provides an interface to a monotonically non-decreasing counter.</a:t>
            </a:r>
          </a:p>
          <a:p>
            <a:pPr marL="342900" indent="-342900">
              <a:buFont typeface="Arial" charset="0"/>
              <a:buChar char="•"/>
            </a:pPr>
            <a:r>
              <a:rPr lang="en-US" sz="1200" dirty="0" smtClean="0">
                <a:solidFill>
                  <a:schemeClr val="tx1"/>
                </a:solidFill>
              </a:rPr>
              <a:t>R2: confidentiality and integrity</a:t>
            </a:r>
          </a:p>
          <a:p>
            <a:pPr marL="891540" lvl="3" indent="-342900">
              <a:buFont typeface="Arial" charset="0"/>
              <a:buChar char="•"/>
            </a:pPr>
            <a:r>
              <a:rPr lang="en-US" sz="1200" dirty="0" smtClean="0"/>
              <a:t>The counter value of the clock cannot be read or altered by the untrusted OS.</a:t>
            </a:r>
            <a:endParaRPr lang="en-US" sz="1200" dirty="0" smtClean="0">
              <a:solidFill>
                <a:schemeClr val="tx1"/>
              </a:solidFill>
            </a:endParaRPr>
          </a:p>
          <a:p>
            <a:pPr marL="342900" indent="-342900">
              <a:buFont typeface="Arial" charset="0"/>
              <a:buChar char="•"/>
            </a:pPr>
            <a:r>
              <a:rPr lang="en-US" sz="1200" dirty="0" smtClean="0">
                <a:solidFill>
                  <a:schemeClr val="tx1"/>
                </a:solidFill>
              </a:rPr>
              <a:t>R3: manipulation-resistant</a:t>
            </a:r>
          </a:p>
          <a:p>
            <a:pPr marL="891540" lvl="3" indent="-342900">
              <a:buFont typeface="Arial" charset="0"/>
              <a:buChar char="•"/>
            </a:pPr>
            <a:r>
              <a:rPr lang="en-US" sz="1200" dirty="0" smtClean="0"/>
              <a:t>The clock cannot be silently stopped by the untrusted OS without being noticed; referencing a clock that has been stopped will return a failure indicator.</a:t>
            </a:r>
          </a:p>
          <a:p>
            <a:endParaRPr lang="en-US" sz="1200" dirty="0"/>
          </a:p>
        </p:txBody>
      </p:sp>
      <p:sp>
        <p:nvSpPr>
          <p:cNvPr id="4" name="Slide Number Placeholder 3"/>
          <p:cNvSpPr>
            <a:spLocks noGrp="1"/>
          </p:cNvSpPr>
          <p:nvPr>
            <p:ph type="sldNum" sz="quarter" idx="10"/>
          </p:nvPr>
        </p:nvSpPr>
        <p:spPr/>
        <p:txBody>
          <a:bodyPr/>
          <a:lstStyle/>
          <a:p>
            <a:fld id="{D904D311-73F7-5D42-B843-E8305C73070F}" type="slidenum">
              <a:rPr lang="uk-UA" smtClean="0"/>
              <a:t>11</a:t>
            </a:fld>
            <a:endParaRPr lang="uk-UA"/>
          </a:p>
        </p:txBody>
      </p:sp>
    </p:spTree>
    <p:extLst>
      <p:ext uri="{BB962C8B-B14F-4D97-AF65-F5344CB8AC3E}">
        <p14:creationId xmlns:p14="http://schemas.microsoft.com/office/powerpoint/2010/main" val="126808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 found Intel Transactional Synchronization Extensions (TSX)</a:t>
            </a:r>
            <a:r>
              <a:rPr lang="en-US" sz="1200" baseline="0" dirty="0" smtClean="0"/>
              <a:t> technique meet our requirements.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Transactional memory enables atomic execution of a set of memory read and write instructions on shared memory regions by concurrent threads.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Also,</a:t>
            </a:r>
            <a:r>
              <a:rPr lang="en-US" sz="1200" baseline="0" dirty="0" smtClean="0">
                <a:solidFill>
                  <a:schemeClr val="tx1"/>
                </a:solidFill>
              </a:rPr>
              <a:t> it is a</a:t>
            </a:r>
            <a:r>
              <a:rPr lang="en-US" sz="1200" dirty="0" smtClean="0">
                <a:solidFill>
                  <a:schemeClr val="tx1"/>
                </a:solidFill>
              </a:rPr>
              <a:t>vailable in all Intel processors that support SGX such as Skylake and Kaby Lake.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We are particularly</a:t>
            </a:r>
            <a:r>
              <a:rPr lang="en-US" sz="1200" baseline="0" dirty="0" smtClean="0">
                <a:solidFill>
                  <a:schemeClr val="tx1"/>
                </a:solidFill>
              </a:rPr>
              <a:t> interested in when a TSX transaction will abort.</a:t>
            </a:r>
          </a:p>
          <a:p>
            <a:pPr marL="342900" indent="-342900">
              <a:buFont typeface="Arial" charset="0"/>
              <a:buChar char="•"/>
            </a:pPr>
            <a:r>
              <a:rPr lang="en-US" sz="1200" dirty="0" smtClean="0">
                <a:solidFill>
                  <a:schemeClr val="tx1"/>
                </a:solidFill>
              </a:rPr>
              <a:t>Transactions will abort in case of</a:t>
            </a:r>
          </a:p>
          <a:p>
            <a:pPr marL="891540" lvl="3" indent="-342900">
              <a:buFont typeface="Arial" charset="0"/>
              <a:buChar char="•"/>
            </a:pPr>
            <a:r>
              <a:rPr lang="en-US" sz="1200" dirty="0" smtClean="0"/>
              <a:t>Read-set conflicts</a:t>
            </a:r>
          </a:p>
          <a:p>
            <a:pPr marL="891540" lvl="3" indent="-342900">
              <a:buFont typeface="Arial" charset="0"/>
              <a:buChar char="•"/>
            </a:pPr>
            <a:r>
              <a:rPr lang="en-US" sz="1200" dirty="0" smtClean="0">
                <a:solidFill>
                  <a:schemeClr val="tx1"/>
                </a:solidFill>
              </a:rPr>
              <a:t>Write-set conflicts</a:t>
            </a:r>
          </a:p>
          <a:p>
            <a:pPr marL="891540" lvl="3" indent="-342900">
              <a:buFont typeface="Arial" charset="0"/>
              <a:buChar char="•"/>
            </a:pPr>
            <a:r>
              <a:rPr lang="en-US" sz="1200" dirty="0" smtClean="0">
                <a:solidFill>
                  <a:schemeClr val="tx1"/>
                </a:solidFill>
              </a:rPr>
              <a:t>Context switch</a:t>
            </a:r>
          </a:p>
          <a:p>
            <a:pPr marL="891540" lvl="3" indent="-342900">
              <a:buFont typeface="Arial" charset="0"/>
              <a:buChar char="•"/>
            </a:pPr>
            <a:r>
              <a:rPr lang="en-US" sz="1200" dirty="0" smtClean="0"/>
              <a:t>Privilege level switch (e.g. exceptions, interrupts, and etc.)</a:t>
            </a: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The last one provides a path to an manipulation-resistant trustworthy reference clock.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BB0000"/>
                </a:solidFill>
              </a:rPr>
              <a:t>Particularly, exceptions or interrupts of shielded execution will trigger transaction aborts.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We use this feature to defeat exceptions and interrupts from privileged software and build our own trustworthy reference clock.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D904D311-73F7-5D42-B843-E8305C73070F}" type="slidenum">
              <a:rPr lang="uk-UA" smtClean="0"/>
              <a:t>12</a:t>
            </a:fld>
            <a:endParaRPr lang="uk-UA"/>
          </a:p>
        </p:txBody>
      </p:sp>
    </p:spTree>
    <p:extLst>
      <p:ext uri="{BB962C8B-B14F-4D97-AF65-F5344CB8AC3E}">
        <p14:creationId xmlns:p14="http://schemas.microsoft.com/office/powerpoint/2010/main" val="119807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we design</a:t>
            </a:r>
            <a:r>
              <a:rPr lang="en-US" baseline="0" dirty="0" smtClean="0"/>
              <a:t> our reference clock in details.</a:t>
            </a:r>
          </a:p>
          <a:p>
            <a:r>
              <a:rPr lang="en-US" baseline="0" dirty="0" smtClean="0"/>
              <a:t>We use a dedicated thread as mentioned earlier. Within the thread codes, the part between _xbegin and _xend are TSX transaction. This part is for measuring time. And thus it is protected by TSX and any concurrent read or write, exceptions and interrupts would abort the transaction and detected.</a:t>
            </a:r>
          </a:p>
          <a:p>
            <a:r>
              <a:rPr lang="en-US" baseline="0" dirty="0" smtClean="0"/>
              <a:t>The timer value needs to be increased outside the transaction since it will be concurrently read by other threads. If we put this inside TSX transaction, the transaction will abort each time timer is read and thus we put it outside TSX transaction and this part becomes unprotected. An attacker can guess the portion the protected part takes and attack the unprotected part. Here we introduce randomness to defeat such attacks. The time we are running outside the TSX transaction can not be predicated by the attacker.</a:t>
            </a:r>
          </a:p>
        </p:txBody>
      </p:sp>
      <p:sp>
        <p:nvSpPr>
          <p:cNvPr id="4" name="Slide Number Placeholder 3"/>
          <p:cNvSpPr>
            <a:spLocks noGrp="1"/>
          </p:cNvSpPr>
          <p:nvPr>
            <p:ph type="sldNum" sz="quarter" idx="10"/>
          </p:nvPr>
        </p:nvSpPr>
        <p:spPr/>
        <p:txBody>
          <a:bodyPr/>
          <a:lstStyle/>
          <a:p>
            <a:fld id="{D904D311-73F7-5D42-B843-E8305C73070F}" type="slidenum">
              <a:rPr lang="uk-UA" smtClean="0"/>
              <a:t>13</a:t>
            </a:fld>
            <a:endParaRPr lang="uk-UA"/>
          </a:p>
        </p:txBody>
      </p:sp>
    </p:spTree>
    <p:extLst>
      <p:ext uri="{BB962C8B-B14F-4D97-AF65-F5344CB8AC3E}">
        <p14:creationId xmlns:p14="http://schemas.microsoft.com/office/powerpoint/2010/main" val="206517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our system architecture.</a:t>
            </a:r>
          </a:p>
          <a:p>
            <a:r>
              <a:rPr lang="en-US" baseline="0" dirty="0" smtClean="0"/>
              <a:t>Within the enclave, our application runs in a dedicated thread and our reference clock thread runs in another dedicated thread.</a:t>
            </a:r>
          </a:p>
          <a:p>
            <a:r>
              <a:rPr lang="en-US" baseline="0" dirty="0" smtClean="0"/>
              <a:t>During shielded execution, the application threads at our selective instrumented basic blocks will consult the reference clock thread for time and decide whether it is under attacks.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14</a:t>
            </a:fld>
            <a:endParaRPr lang="uk-UA"/>
          </a:p>
        </p:txBody>
      </p:sp>
    </p:spTree>
    <p:extLst>
      <p:ext uri="{BB962C8B-B14F-4D97-AF65-F5344CB8AC3E}">
        <p14:creationId xmlns:p14="http://schemas.microsoft.com/office/powerpoint/2010/main" val="43407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go into details of training and detection of our timed execution</a:t>
            </a:r>
            <a:r>
              <a:rPr lang="en-US" baseline="0" dirty="0" smtClean="0"/>
              <a:t> of shielded execution.</a:t>
            </a:r>
          </a:p>
          <a:p>
            <a:r>
              <a:rPr lang="en-US" baseline="0" dirty="0" smtClean="0"/>
              <a:t>We have two modes – training mode and detection mode.</a:t>
            </a:r>
          </a:p>
          <a:p>
            <a:r>
              <a:rPr lang="en-US" baseline="0" dirty="0" smtClean="0"/>
              <a:t>In the training mode, we get the pathlet execution time without AEXs, such as the execution time in the four pathlets on the right. We also get the minimum time of one AEX from training. Both of them will be used in deciding the threshold for each pathlet.</a:t>
            </a:r>
          </a:p>
          <a:p>
            <a:r>
              <a:rPr lang="en-US" baseline="0" dirty="0" smtClean="0"/>
              <a:t>In the detection mode, we consider two kinds of alarms: app-AEX alarms which indicates application thread is attacked and clock-AEX alarms which indicates the reference clock thread is attacked.</a:t>
            </a:r>
          </a:p>
          <a:p>
            <a:r>
              <a:rPr lang="en-US" baseline="0" dirty="0" smtClean="0"/>
              <a:t>The criteria for app-AEX alarms is whether pathlet execution time is greater then the threshold gathered and calculated from training mode.</a:t>
            </a:r>
          </a:p>
          <a:p>
            <a:r>
              <a:rPr lang="en-US" baseline="0" dirty="0" smtClean="0"/>
              <a:t>The criteria for clock-AEX alarms is whether reference clock is interrupted. And it is realized by intel TSX since the clock-AEX will abort TSX transactions.</a:t>
            </a:r>
          </a:p>
        </p:txBody>
      </p:sp>
      <p:sp>
        <p:nvSpPr>
          <p:cNvPr id="4" name="Slide Number Placeholder 3"/>
          <p:cNvSpPr>
            <a:spLocks noGrp="1"/>
          </p:cNvSpPr>
          <p:nvPr>
            <p:ph type="sldNum" sz="quarter" idx="10"/>
          </p:nvPr>
        </p:nvSpPr>
        <p:spPr/>
        <p:txBody>
          <a:bodyPr/>
          <a:lstStyle/>
          <a:p>
            <a:fld id="{D904D311-73F7-5D42-B843-E8305C73070F}" type="slidenum">
              <a:rPr lang="uk-UA" smtClean="0"/>
              <a:t>15</a:t>
            </a:fld>
            <a:endParaRPr lang="uk-UA"/>
          </a:p>
        </p:txBody>
      </p:sp>
    </p:spTree>
    <p:extLst>
      <p:ext uri="{BB962C8B-B14F-4D97-AF65-F5344CB8AC3E}">
        <p14:creationId xmlns:p14="http://schemas.microsoft.com/office/powerpoint/2010/main" val="205772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workflow of </a:t>
            </a:r>
            <a:r>
              <a:rPr lang="en-US" sz="1200" dirty="0" smtClean="0">
                <a:solidFill>
                  <a:srgbClr val="BB0000"/>
                </a:solidFill>
              </a:rPr>
              <a:t>Déjà Vu</a:t>
            </a:r>
            <a:r>
              <a:rPr lang="en-US" sz="1200" baseline="0" dirty="0" smtClean="0">
                <a:solidFill>
                  <a:schemeClr val="tx1"/>
                </a:solidFill>
              </a:rPr>
              <a:t> is shown here.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We modified clang compiler.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In training mode and detection mode, we use our extended clang compiles to instrument training logic and detection logic and for other uninstrumented part we use GCC compiler.</a:t>
            </a:r>
          </a:p>
        </p:txBody>
      </p:sp>
      <p:sp>
        <p:nvSpPr>
          <p:cNvPr id="4" name="Slide Number Placeholder 3"/>
          <p:cNvSpPr>
            <a:spLocks noGrp="1"/>
          </p:cNvSpPr>
          <p:nvPr>
            <p:ph type="sldNum" sz="quarter" idx="10"/>
          </p:nvPr>
        </p:nvSpPr>
        <p:spPr/>
        <p:txBody>
          <a:bodyPr/>
          <a:lstStyle/>
          <a:p>
            <a:fld id="{D904D311-73F7-5D42-B843-E8305C73070F}" type="slidenum">
              <a:rPr lang="uk-UA" smtClean="0"/>
              <a:t>16</a:t>
            </a:fld>
            <a:endParaRPr lang="uk-UA"/>
          </a:p>
        </p:txBody>
      </p:sp>
    </p:spTree>
    <p:extLst>
      <p:ext uri="{BB962C8B-B14F-4D97-AF65-F5344CB8AC3E}">
        <p14:creationId xmlns:p14="http://schemas.microsoft.com/office/powerpoint/2010/main" val="83670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BB0000"/>
                </a:solidFill>
              </a:rPr>
              <a:t>(</a:t>
            </a:r>
            <a:r>
              <a:rPr lang="en-US" sz="1200" smtClean="0">
                <a:solidFill>
                  <a:srgbClr val="BB0000"/>
                </a:solidFill>
              </a:rPr>
              <a:t>Optional</a:t>
            </a:r>
            <a:r>
              <a:rPr lang="en-US" sz="1200" baseline="0" smtClean="0">
                <a:solidFill>
                  <a:srgbClr val="BB0000"/>
                </a:solidFill>
              </a:rPr>
              <a:t> slide</a:t>
            </a:r>
            <a:r>
              <a:rPr lang="en-US" sz="1200" smtClean="0">
                <a:solidFill>
                  <a:srgbClr val="BB0000"/>
                </a:solidFill>
              </a:rPr>
              <a:t>)</a:t>
            </a:r>
          </a:p>
          <a:p>
            <a:r>
              <a:rPr lang="en-US" sz="1200" dirty="0" smtClean="0">
                <a:solidFill>
                  <a:srgbClr val="BB0000"/>
                </a:solidFill>
              </a:rPr>
              <a:t>We integrate</a:t>
            </a:r>
            <a:r>
              <a:rPr lang="en-US" sz="1200" baseline="0" dirty="0" smtClean="0">
                <a:solidFill>
                  <a:srgbClr val="BB0000"/>
                </a:solidFill>
              </a:rPr>
              <a:t> </a:t>
            </a:r>
            <a:r>
              <a:rPr lang="en-US" sz="1200" dirty="0" smtClean="0">
                <a:solidFill>
                  <a:srgbClr val="BB0000"/>
                </a:solidFill>
              </a:rPr>
              <a:t>Déjà Vu with Linux SGX</a:t>
            </a:r>
            <a:r>
              <a:rPr lang="en-US" sz="1200" baseline="0" dirty="0" smtClean="0">
                <a:solidFill>
                  <a:srgbClr val="BB0000"/>
                </a:solidFill>
              </a:rPr>
              <a:t> SDK.</a:t>
            </a:r>
          </a:p>
          <a:p>
            <a:r>
              <a:rPr lang="en-US" sz="1200" dirty="0" smtClean="0">
                <a:solidFill>
                  <a:srgbClr val="BB0000"/>
                </a:solidFill>
              </a:rPr>
              <a:t>In</a:t>
            </a:r>
            <a:r>
              <a:rPr lang="en-US" sz="1200" baseline="0" dirty="0" smtClean="0">
                <a:solidFill>
                  <a:srgbClr val="BB0000"/>
                </a:solidFill>
              </a:rPr>
              <a:t> Linux SGX SDK, programmer uses a .edl description file to specify which part is inside enclave and which is not.</a:t>
            </a:r>
          </a:p>
          <a:p>
            <a:r>
              <a:rPr lang="en-US" sz="1200" baseline="0" dirty="0" smtClean="0">
                <a:solidFill>
                  <a:srgbClr val="BB0000"/>
                </a:solidFill>
              </a:rPr>
              <a:t>It will generate interfaces and headers for enclave and others which is Enclave_t.h which means trusted and Enclave_u.h which means untrusted.</a:t>
            </a:r>
          </a:p>
          <a:p>
            <a:r>
              <a:rPr lang="en-US" sz="1200" baseline="0" dirty="0" smtClean="0">
                <a:solidFill>
                  <a:srgbClr val="BB0000"/>
                </a:solidFill>
              </a:rPr>
              <a:t>And our modified Clang compiler works on the enclave part.</a:t>
            </a:r>
          </a:p>
          <a:p>
            <a:endParaRPr lang="en-US" sz="1200" dirty="0" smtClean="0">
              <a:solidFill>
                <a:srgbClr val="BB0000"/>
              </a:solidFill>
            </a:endParaRPr>
          </a:p>
        </p:txBody>
      </p:sp>
      <p:sp>
        <p:nvSpPr>
          <p:cNvPr id="4" name="Slide Number Placeholder 3"/>
          <p:cNvSpPr>
            <a:spLocks noGrp="1"/>
          </p:cNvSpPr>
          <p:nvPr>
            <p:ph type="sldNum" sz="quarter" idx="10"/>
          </p:nvPr>
        </p:nvSpPr>
        <p:spPr/>
        <p:txBody>
          <a:bodyPr/>
          <a:lstStyle/>
          <a:p>
            <a:fld id="{D904D311-73F7-5D42-B843-E8305C73070F}" type="slidenum">
              <a:rPr lang="uk-UA" smtClean="0"/>
              <a:t>17</a:t>
            </a:fld>
            <a:endParaRPr lang="uk-UA"/>
          </a:p>
        </p:txBody>
      </p:sp>
    </p:spTree>
    <p:extLst>
      <p:ext uri="{BB962C8B-B14F-4D97-AF65-F5344CB8AC3E}">
        <p14:creationId xmlns:p14="http://schemas.microsoft.com/office/powerpoint/2010/main" val="158652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security</a:t>
            </a:r>
            <a:r>
              <a:rPr lang="en-US" baseline="0" dirty="0" smtClean="0"/>
              <a:t> and performance evaluations on ten nbench applications which includes a numeric sort algorithm, a string sort algorithm and so on. We manually port these applications into Intel SGX Enclaves.</a:t>
            </a:r>
          </a:p>
          <a:p>
            <a:r>
              <a:rPr lang="en-US" baseline="0" dirty="0" smtClean="0"/>
              <a:t>This slide shows the precision and recall for detecting app-AEX alarms during ten nbench applications.</a:t>
            </a:r>
          </a:p>
          <a:p>
            <a:r>
              <a:rPr lang="en-US" dirty="0" smtClean="0"/>
              <a:t>We</a:t>
            </a:r>
            <a:r>
              <a:rPr lang="en-US" baseline="0" dirty="0" smtClean="0"/>
              <a:t> can see </a:t>
            </a:r>
            <a:r>
              <a:rPr lang="en-US" sz="1200" dirty="0" smtClean="0">
                <a:solidFill>
                  <a:srgbClr val="C00000"/>
                </a:solidFill>
              </a:rPr>
              <a:t>Déjà Vu</a:t>
            </a:r>
            <a:r>
              <a:rPr lang="en-US" baseline="0" dirty="0" smtClean="0"/>
              <a:t> </a:t>
            </a:r>
            <a:r>
              <a:rPr lang="en-US" dirty="0" smtClean="0"/>
              <a:t>achieves at least 0.94 precision and recall in detecting AEXs of the application thread.</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18</a:t>
            </a:fld>
            <a:endParaRPr lang="uk-UA"/>
          </a:p>
        </p:txBody>
      </p:sp>
    </p:spTree>
    <p:extLst>
      <p:ext uri="{BB962C8B-B14F-4D97-AF65-F5344CB8AC3E}">
        <p14:creationId xmlns:p14="http://schemas.microsoft.com/office/powerpoint/2010/main" val="871211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the precision and recall for detecting clock-AEX alarms during ten nbench applications.</a:t>
            </a:r>
          </a:p>
          <a:p>
            <a:r>
              <a:rPr lang="en-US" dirty="0" smtClean="0"/>
              <a:t>We</a:t>
            </a:r>
            <a:r>
              <a:rPr lang="en-US" baseline="0" dirty="0" smtClean="0"/>
              <a:t> can see </a:t>
            </a:r>
            <a:r>
              <a:rPr lang="en-US" sz="1200" dirty="0" smtClean="0">
                <a:solidFill>
                  <a:srgbClr val="C00000"/>
                </a:solidFill>
              </a:rPr>
              <a:t>Déjà Vu</a:t>
            </a:r>
            <a:r>
              <a:rPr lang="en-US" baseline="0" dirty="0" smtClean="0"/>
              <a:t> achieves </a:t>
            </a:r>
            <a:r>
              <a:rPr lang="en-US" dirty="0" smtClean="0"/>
              <a:t>0.95 or better recall and 0.78 or better precision in detecting AEXs on the reference-clock thread.</a:t>
            </a:r>
          </a:p>
        </p:txBody>
      </p:sp>
      <p:sp>
        <p:nvSpPr>
          <p:cNvPr id="4" name="Slide Number Placeholder 3"/>
          <p:cNvSpPr>
            <a:spLocks noGrp="1"/>
          </p:cNvSpPr>
          <p:nvPr>
            <p:ph type="sldNum" sz="quarter" idx="10"/>
          </p:nvPr>
        </p:nvSpPr>
        <p:spPr/>
        <p:txBody>
          <a:bodyPr/>
          <a:lstStyle/>
          <a:p>
            <a:fld id="{D904D311-73F7-5D42-B843-E8305C73070F}" type="slidenum">
              <a:rPr lang="uk-UA" smtClean="0"/>
              <a:t>19</a:t>
            </a:fld>
            <a:endParaRPr lang="uk-UA"/>
          </a:p>
        </p:txBody>
      </p:sp>
    </p:spTree>
    <p:extLst>
      <p:ext uri="{BB962C8B-B14F-4D97-AF65-F5344CB8AC3E}">
        <p14:creationId xmlns:p14="http://schemas.microsoft.com/office/powerpoint/2010/main" val="123312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Intel has</a:t>
            </a:r>
            <a:r>
              <a:rPr lang="en-US" baseline="0" dirty="0" smtClean="0"/>
              <a:t> released Intel Software Guard Extensions (SGX).</a:t>
            </a:r>
          </a:p>
          <a:p>
            <a:r>
              <a:rPr lang="en-US" baseline="0" dirty="0" smtClean="0"/>
              <a:t>In SGX threat model, each SGX application has one or more </a:t>
            </a:r>
            <a:r>
              <a:rPr lang="en-US" sz="1200" b="0" i="0" kern="1200" dirty="0" smtClean="0">
                <a:solidFill>
                  <a:schemeClr val="tx1"/>
                </a:solidFill>
                <a:effectLst/>
                <a:latin typeface="+mn-lt"/>
                <a:ea typeface="+mn-ea"/>
                <a:cs typeface="+mn-cs"/>
              </a:rPr>
              <a:t>private regions of memory</a:t>
            </a:r>
            <a:r>
              <a:rPr lang="en-US" sz="1200" b="0" i="0" kern="1200" baseline="0" dirty="0" smtClean="0">
                <a:solidFill>
                  <a:schemeClr val="tx1"/>
                </a:solidFill>
                <a:effectLst/>
                <a:latin typeface="+mn-lt"/>
                <a:ea typeface="+mn-ea"/>
                <a:cs typeface="+mn-cs"/>
              </a:rPr>
              <a:t> </a:t>
            </a:r>
            <a:r>
              <a:rPr lang="en-US" baseline="0" dirty="0" smtClean="0"/>
              <a:t>called Enclaves. This model only assumes the enclaves and certain parts of hardware such as CPU to be trusted. Thus it has a smaller TCB and attack surface than traditional threat model. The data and code inside enclaves can not be read or tampered by privileged software or other applications.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a:t>
            </a:fld>
            <a:endParaRPr lang="uk-UA"/>
          </a:p>
        </p:txBody>
      </p:sp>
    </p:spTree>
    <p:extLst>
      <p:ext uri="{BB962C8B-B14F-4D97-AF65-F5344CB8AC3E}">
        <p14:creationId xmlns:p14="http://schemas.microsoft.com/office/powerpoint/2010/main" val="132772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performance overhead of </a:t>
            </a:r>
            <a:r>
              <a:rPr lang="en-US" sz="1200" dirty="0" smtClean="0">
                <a:solidFill>
                  <a:srgbClr val="C00000"/>
                </a:solidFill>
              </a:rPr>
              <a:t>Déjà Vu</a:t>
            </a:r>
            <a:r>
              <a:rPr lang="en-US" sz="1200" baseline="0" dirty="0" smtClean="0">
                <a:solidFill>
                  <a:schemeClr val="tx1"/>
                </a:solidFill>
              </a:rPr>
              <a:t>.</a:t>
            </a:r>
            <a:endParaRPr lang="en-US" dirty="0" smtClean="0"/>
          </a:p>
          <a:p>
            <a:r>
              <a:rPr lang="en-US" dirty="0" smtClean="0"/>
              <a:t>Runtime performance overhead of </a:t>
            </a:r>
            <a:r>
              <a:rPr lang="en-US" sz="1200" dirty="0" smtClean="0">
                <a:solidFill>
                  <a:srgbClr val="C00000"/>
                </a:solidFill>
              </a:rPr>
              <a:t>Déjà Vu</a:t>
            </a:r>
            <a:r>
              <a:rPr lang="en-US" baseline="0" dirty="0" smtClean="0"/>
              <a:t> </a:t>
            </a:r>
            <a:r>
              <a:rPr lang="en-US" dirty="0" smtClean="0"/>
              <a:t>when applied to nbench applications is typically less than 4%.</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20</a:t>
            </a:fld>
            <a:endParaRPr lang="uk-UA"/>
          </a:p>
        </p:txBody>
      </p:sp>
    </p:spTree>
    <p:extLst>
      <p:ext uri="{BB962C8B-B14F-4D97-AF65-F5344CB8AC3E}">
        <p14:creationId xmlns:p14="http://schemas.microsoft.com/office/powerpoint/2010/main" val="806972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solidFill>
                  <a:schemeClr val="tx1"/>
                </a:solidFill>
              </a:rPr>
              <a:t>First, although </a:t>
            </a:r>
            <a:r>
              <a:rPr lang="en-US" sz="1200" dirty="0" smtClean="0">
                <a:solidFill>
                  <a:srgbClr val="C00000"/>
                </a:solidFill>
              </a:rPr>
              <a:t>Déjà Vu achieves as low</a:t>
            </a:r>
            <a:r>
              <a:rPr lang="en-US" sz="1200" baseline="0" dirty="0" smtClean="0">
                <a:solidFill>
                  <a:srgbClr val="C00000"/>
                </a:solidFill>
              </a:rPr>
              <a:t> as </a:t>
            </a:r>
            <a:r>
              <a:rPr lang="en-US" sz="1200" dirty="0" smtClean="0">
                <a:solidFill>
                  <a:srgbClr val="C00000"/>
                </a:solidFill>
              </a:rPr>
              <a:t>4% performance overhead,</a:t>
            </a:r>
            <a:r>
              <a:rPr lang="en-US" sz="1200" baseline="0" dirty="0" smtClean="0">
                <a:solidFill>
                  <a:schemeClr val="tx1"/>
                </a:solidFill>
              </a:rPr>
              <a:t> it requires dedicated threads. In SGX version 2.0, rdtsc instruction is supported and this would not be a problem.</a:t>
            </a:r>
          </a:p>
          <a:p>
            <a:r>
              <a:rPr lang="en-US" sz="1200" baseline="0" dirty="0" smtClean="0">
                <a:solidFill>
                  <a:schemeClr val="tx1"/>
                </a:solidFill>
              </a:rPr>
              <a:t>Second, although pathlet execution time is not input-dependent, training coverage is a problem for </a:t>
            </a:r>
            <a:r>
              <a:rPr lang="en-US" sz="1200" dirty="0" smtClean="0">
                <a:solidFill>
                  <a:srgbClr val="C00000"/>
                </a:solidFill>
              </a:rPr>
              <a:t>Déjà Vu</a:t>
            </a:r>
            <a:r>
              <a:rPr lang="en-US" sz="1200" baseline="0" dirty="0" smtClean="0">
                <a:solidFill>
                  <a:schemeClr val="tx1"/>
                </a:solidFill>
              </a:rPr>
              <a:t>. Yet we use a default</a:t>
            </a:r>
            <a:r>
              <a:rPr lang="en-US" dirty="0" smtClean="0"/>
              <a:t> timing threshold for each pathlet that is not covered in the training data. This threshold is basically the minimum time for an AEX, which is typically much larger than the execution time of the pathlets. </a:t>
            </a:r>
          </a:p>
          <a:p>
            <a:r>
              <a:rPr lang="en-US" baseline="0" dirty="0" smtClean="0"/>
              <a:t>Third, </a:t>
            </a:r>
            <a:r>
              <a:rPr lang="en-US" sz="1200" dirty="0" smtClean="0">
                <a:solidFill>
                  <a:srgbClr val="C00000"/>
                </a:solidFill>
              </a:rPr>
              <a:t>Déjà Vu </a:t>
            </a:r>
            <a:r>
              <a:rPr lang="en-US" dirty="0" smtClean="0"/>
              <a:t>requires the users to specify a security policy that dictates how AEXs detections should be addressed. For example, in an application with short secrets, we expect a lower number of AEX detections as a serious indication of a threat. For application such</a:t>
            </a:r>
            <a:r>
              <a:rPr lang="en-US" baseline="0" dirty="0" smtClean="0"/>
              <a:t> as libjpeg and freetype that contains much larger secrets, we expect a larger number of AEX detections as a indication of a threat.</a:t>
            </a:r>
          </a:p>
          <a:p>
            <a:r>
              <a:rPr lang="en-US" baseline="0" dirty="0" smtClean="0"/>
              <a:t>Fourth, </a:t>
            </a:r>
            <a:r>
              <a:rPr lang="en-US" dirty="0" smtClean="0"/>
              <a:t>While </a:t>
            </a:r>
            <a:r>
              <a:rPr lang="en-US" sz="1200" dirty="0" smtClean="0">
                <a:solidFill>
                  <a:srgbClr val="C00000"/>
                </a:solidFill>
              </a:rPr>
              <a:t>Déjà Vu </a:t>
            </a:r>
            <a:r>
              <a:rPr lang="en-US" dirty="0" smtClean="0"/>
              <a:t>is an effective defense against side-channel attacks that induce AEXs (e.g., controlled-channel attacks, and side channels in percore caches), there remains the possibility of other side channel attacks against an enclave. For example, last-level cache side-channel attacks, which do not require the attacker to preempt the victim to conduct, require additional research to address in this context.</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21</a:t>
            </a:fld>
            <a:endParaRPr lang="uk-UA"/>
          </a:p>
        </p:txBody>
      </p:sp>
    </p:spTree>
    <p:extLst>
      <p:ext uri="{BB962C8B-B14F-4D97-AF65-F5344CB8AC3E}">
        <p14:creationId xmlns:p14="http://schemas.microsoft.com/office/powerpoint/2010/main" val="1040291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 up,</a:t>
            </a:r>
          </a:p>
          <a:p>
            <a:pPr marL="342900" lvl="1" indent="-342900">
              <a:buFont typeface="Arial" charset="0"/>
              <a:buChar char="•"/>
            </a:pPr>
            <a:r>
              <a:rPr lang="en-US" dirty="0" smtClean="0">
                <a:solidFill>
                  <a:schemeClr val="tx1"/>
                </a:solidFill>
              </a:rPr>
              <a:t>Déjà Vu: a framework for automated program transformation and detection of privileged side-channel attacks against shielded execution with good accuracy.</a:t>
            </a:r>
          </a:p>
          <a:p>
            <a:pPr marL="342900" lvl="1" indent="-342900">
              <a:buFont typeface="Arial" charset="0"/>
              <a:buChar char="•"/>
            </a:pPr>
            <a:r>
              <a:rPr lang="en-US" dirty="0" smtClean="0">
                <a:solidFill>
                  <a:schemeClr val="tx1"/>
                </a:solidFill>
              </a:rPr>
              <a:t>Implementation and evaluation of Déjà Vu on Intel Skylake processors with both SGX and TSX features.</a:t>
            </a:r>
          </a:p>
          <a:p>
            <a:pPr marL="342900" lvl="1" indent="-342900">
              <a:buFont typeface="Arial" charset="0"/>
              <a:buChar char="•"/>
            </a:pPr>
            <a:r>
              <a:rPr lang="en-US" dirty="0" smtClean="0">
                <a:solidFill>
                  <a:schemeClr val="tx1"/>
                </a:solidFill>
              </a:rPr>
              <a:t>Evaluations show Déjà Vu detects AEXs during pathlet execution with reasonable low performance overhead.</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22</a:t>
            </a:fld>
            <a:endParaRPr lang="uk-UA"/>
          </a:p>
        </p:txBody>
      </p:sp>
    </p:spTree>
    <p:extLst>
      <p:ext uri="{BB962C8B-B14F-4D97-AF65-F5344CB8AC3E}">
        <p14:creationId xmlns:p14="http://schemas.microsoft.com/office/powerpoint/2010/main" val="294631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p>
          <a:p>
            <a:r>
              <a:rPr lang="en-US" dirty="0" smtClean="0"/>
              <a:t>We</a:t>
            </a:r>
            <a:r>
              <a:rPr lang="en-US" baseline="0" dirty="0" smtClean="0"/>
              <a:t> have open-sourced our </a:t>
            </a:r>
            <a:r>
              <a:rPr lang="en-US" sz="1200" dirty="0" smtClean="0">
                <a:solidFill>
                  <a:srgbClr val="C00000"/>
                </a:solidFill>
              </a:rPr>
              <a:t>Déjà Vu</a:t>
            </a:r>
            <a:r>
              <a:rPr lang="en-US" baseline="0" dirty="0" smtClean="0"/>
              <a:t> tool and the open source link is here.</a:t>
            </a:r>
          </a:p>
          <a:p>
            <a:r>
              <a:rPr lang="en-US" baseline="0" dirty="0" smtClean="0"/>
              <a:t>I would like to take questions.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23</a:t>
            </a:fld>
            <a:endParaRPr lang="uk-UA"/>
          </a:p>
        </p:txBody>
      </p:sp>
    </p:spTree>
    <p:extLst>
      <p:ext uri="{BB962C8B-B14F-4D97-AF65-F5344CB8AC3E}">
        <p14:creationId xmlns:p14="http://schemas.microsoft.com/office/powerpoint/2010/main" val="105416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slide shows the precision and recall for detecting app-AEX alarms during ten nbench applications with CPU frequency 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more advanced adversary may slow down the reference clock CPU core to its minimum frequency f</a:t>
            </a:r>
            <a:r>
              <a:rPr lang="en-US" baseline="-25000" dirty="0" smtClean="0"/>
              <a:t>min</a:t>
            </a:r>
            <a:r>
              <a:rPr lang="en-US" dirty="0" smtClean="0"/>
              <a:t> and speed up the application core to its maximum frequency f</a:t>
            </a:r>
            <a:r>
              <a:rPr lang="en-US" baseline="-25000" dirty="0" smtClean="0"/>
              <a:t>max</a:t>
            </a:r>
            <a:r>
              <a:rPr lang="en-US" dirty="0" smtClean="0"/>
              <a:t>, which on our platform are f</a:t>
            </a:r>
            <a:r>
              <a:rPr lang="en-US" baseline="-25000" dirty="0" smtClean="0"/>
              <a:t>min</a:t>
            </a:r>
            <a:r>
              <a:rPr lang="en-US" dirty="0" smtClean="0"/>
              <a:t> = 0.8GHz and f</a:t>
            </a:r>
            <a:r>
              <a:rPr lang="en-US" baseline="-25000" dirty="0" smtClean="0"/>
              <a:t>max</a:t>
            </a:r>
            <a:r>
              <a:rPr lang="en-US" dirty="0" smtClean="0"/>
              <a:t> = 2.6GHz, respectively. In this way, the attacker will minimize the likelihood that its application-thread AEXs result in app-AEX alarms. We made these adjustments by editing a file in procfs and then re-ran the experiments again under this new setup. The results suggest modest changes in app-AEX alarm precision and recall. Even despite this manipulation, precision and recall typically remained above 0.96 and 0.91, respectively. As such, we conclude that the adversary manipulating core speeds is not a significant threat to </a:t>
            </a:r>
            <a:r>
              <a:rPr lang="en-US" sz="1200" dirty="0" smtClean="0">
                <a:solidFill>
                  <a:srgbClr val="C00000"/>
                </a:solidFill>
              </a:rPr>
              <a:t>Déjà Vu</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D904D311-73F7-5D42-B843-E8305C73070F}" type="slidenum">
              <a:rPr lang="uk-UA" smtClean="0"/>
              <a:t>24</a:t>
            </a:fld>
            <a:endParaRPr lang="uk-UA"/>
          </a:p>
        </p:txBody>
      </p:sp>
    </p:spTree>
    <p:extLst>
      <p:ext uri="{BB962C8B-B14F-4D97-AF65-F5344CB8AC3E}">
        <p14:creationId xmlns:p14="http://schemas.microsoft.com/office/powerpoint/2010/main" val="1433929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Intel SGX provides a powerful protection of applications’ security. It is still vulnerable to side-channel attacks.</a:t>
            </a:r>
          </a:p>
          <a:p>
            <a:r>
              <a:rPr lang="en-US" baseline="0" dirty="0" smtClean="0"/>
              <a:t>We consider a side-channel attack carried out by malicious privileged software such as a malicious OS to be privileged side-channel attacks.</a:t>
            </a:r>
          </a:p>
          <a:p>
            <a:r>
              <a:rPr lang="en-US" baseline="0" dirty="0" smtClean="0"/>
              <a:t>There are two kinds of privileged side-channel attacks. The first one is exception-based attacks.</a:t>
            </a:r>
          </a:p>
          <a:p>
            <a:r>
              <a:rPr lang="en-US" baseline="0" dirty="0" smtClean="0"/>
              <a:t>As we can see in the figure here, we have an enclave in user space and we can see part of its codes. Three functions for elliptic curve calculations reside in three different pages. Since an operating system can be malicious, it can trigger page faults on certain pages by setting the present bit of the page table entry to be invalid. In this way, although the content of the pages in enclaves are not accessible to operating system, a malicious operating system can still gather a trace of pages by triggering page faults. And we call this attack exception-based.</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3</a:t>
            </a:fld>
            <a:endParaRPr lang="uk-UA"/>
          </a:p>
        </p:txBody>
      </p:sp>
    </p:spTree>
    <p:extLst>
      <p:ext uri="{BB962C8B-B14F-4D97-AF65-F5344CB8AC3E}">
        <p14:creationId xmlns:p14="http://schemas.microsoft.com/office/powerpoint/2010/main" val="155290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kind </a:t>
            </a:r>
            <a:r>
              <a:rPr lang="en-US" baseline="0" dirty="0" smtClean="0"/>
              <a:t>of attacks is interrupt-based.</a:t>
            </a:r>
          </a:p>
          <a:p>
            <a:r>
              <a:rPr lang="en-US" baseline="0" dirty="0" smtClean="0"/>
              <a:t>First, the interrupt generator of privilege software generate an interrupt which interrupts the shielded execution of enclaves. The shielded execution will save its state and make an AEX(Asynchronous Enclave Exit) and hand over the control to interrupt handler in privileged software.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cache-based attacks and branch prediction attacks then reveal side-channel information of a shielded execution. The details of those two attacks are from these two paper. But they both require frequent interrupts of the enclave.</a:t>
            </a:r>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D904D311-73F7-5D42-B843-E8305C73070F}" type="slidenum">
              <a:rPr lang="uk-UA" smtClean="0"/>
              <a:t>4</a:t>
            </a:fld>
            <a:endParaRPr lang="uk-UA"/>
          </a:p>
        </p:txBody>
      </p:sp>
    </p:spTree>
    <p:extLst>
      <p:ext uri="{BB962C8B-B14F-4D97-AF65-F5344CB8AC3E}">
        <p14:creationId xmlns:p14="http://schemas.microsoft.com/office/powerpoint/2010/main" val="12489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in the threat model here, we assume enclave inside application and CPUs to be trusted which is colored white. And other parts of the system, such as, untrusted components in application process, other processes, and OS as untrusted which is shadowed.</a:t>
            </a:r>
          </a:p>
          <a:p>
            <a:r>
              <a:rPr lang="en-US" baseline="0" dirty="0" smtClean="0"/>
              <a:t>Attacker here is a malicious OS which triggers page faults and interrupts of shielded execution and thus steals secrets about the shielded execution.</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5</a:t>
            </a:fld>
            <a:endParaRPr lang="uk-UA"/>
          </a:p>
        </p:txBody>
      </p:sp>
    </p:spTree>
    <p:extLst>
      <p:ext uri="{BB962C8B-B14F-4D97-AF65-F5344CB8AC3E}">
        <p14:creationId xmlns:p14="http://schemas.microsoft.com/office/powerpoint/2010/main" val="191431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this threat model, we try to design a mechanism to defend against those privileged side-channel attacks.</a:t>
            </a:r>
          </a:p>
          <a:p>
            <a:r>
              <a:rPr lang="en-US" baseline="0" dirty="0" smtClean="0"/>
              <a:t>Our observations are:</a:t>
            </a:r>
          </a:p>
          <a:p>
            <a:pPr marL="0" lvl="1" indent="0">
              <a:buFont typeface="Arial" charset="0"/>
              <a:buNone/>
            </a:pPr>
            <a:r>
              <a:rPr lang="en-US" dirty="0" smtClean="0">
                <a:solidFill>
                  <a:srgbClr val="636D6E"/>
                </a:solidFill>
              </a:rPr>
              <a:t>Exception-based Attacks and Interrupt-based Attacks yield large number of AEXs.</a:t>
            </a:r>
          </a:p>
          <a:p>
            <a:pPr marL="0" lvl="1" indent="0">
              <a:buFont typeface="Arial" charset="0"/>
              <a:buNone/>
            </a:pPr>
            <a:r>
              <a:rPr lang="en-US" dirty="0" smtClean="0">
                <a:solidFill>
                  <a:srgbClr val="636D6E"/>
                </a:solidFill>
              </a:rPr>
              <a:t>Shielded Execution will be slowed down significantly when under attacks.</a:t>
            </a:r>
          </a:p>
          <a:p>
            <a:r>
              <a:rPr lang="en-US" dirty="0" smtClean="0"/>
              <a:t>Thus, we defend</a:t>
            </a:r>
            <a:r>
              <a:rPr lang="en-US" baseline="0" dirty="0" smtClean="0"/>
              <a:t> shielded execution by detecting the side-channel information, that is, the program slow-down.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propose </a:t>
            </a:r>
            <a:r>
              <a:rPr lang="en-US" sz="1200" dirty="0" smtClean="0">
                <a:solidFill>
                  <a:srgbClr val="C00000"/>
                </a:solidFill>
              </a:rPr>
              <a:t>Déjà Vu</a:t>
            </a:r>
            <a:r>
              <a:rPr lang="en-US" sz="1200" baseline="0" dirty="0" smtClean="0">
                <a:solidFill>
                  <a:srgbClr val="C00000"/>
                </a:solidFill>
              </a:rPr>
              <a:t> - </a:t>
            </a:r>
            <a:r>
              <a:rPr lang="en-US" sz="1200" dirty="0" smtClean="0">
                <a:solidFill>
                  <a:srgbClr val="C00000"/>
                </a:solidFill>
              </a:rPr>
              <a:t>a software framework to detect privileged side-channel attacks by measuring</a:t>
            </a:r>
            <a:r>
              <a:rPr lang="en-US" sz="1200" baseline="0" dirty="0" smtClean="0">
                <a:solidFill>
                  <a:srgbClr val="C00000"/>
                </a:solidFill>
              </a:rPr>
              <a:t> program </a:t>
            </a:r>
            <a:r>
              <a:rPr lang="en-US" sz="1200" dirty="0" smtClean="0">
                <a:solidFill>
                  <a:srgbClr val="C00000"/>
                </a:solidFill>
              </a:rPr>
              <a:t>execution time</a:t>
            </a:r>
            <a:r>
              <a:rPr lang="en-US" sz="1200" dirty="0">
                <a:solidFill>
                  <a:schemeClr val="tx1"/>
                </a:solidFill>
              </a:rPr>
              <a:t>.</a:t>
            </a:r>
            <a:endParaRPr lang="en-US" sz="1200" dirty="0" smtClean="0">
              <a:solidFill>
                <a:srgbClr val="C00000"/>
              </a:solidFill>
            </a:endParaRPr>
          </a:p>
        </p:txBody>
      </p:sp>
      <p:sp>
        <p:nvSpPr>
          <p:cNvPr id="4" name="Slide Number Placeholder 3"/>
          <p:cNvSpPr>
            <a:spLocks noGrp="1"/>
          </p:cNvSpPr>
          <p:nvPr>
            <p:ph type="sldNum" sz="quarter" idx="10"/>
          </p:nvPr>
        </p:nvSpPr>
        <p:spPr/>
        <p:txBody>
          <a:bodyPr/>
          <a:lstStyle/>
          <a:p>
            <a:fld id="{D904D311-73F7-5D42-B843-E8305C73070F}" type="slidenum">
              <a:rPr lang="uk-UA" smtClean="0"/>
              <a:t>6</a:t>
            </a:fld>
            <a:endParaRPr lang="uk-UA"/>
          </a:p>
        </p:txBody>
      </p:sp>
    </p:spTree>
    <p:extLst>
      <p:ext uri="{BB962C8B-B14F-4D97-AF65-F5344CB8AC3E}">
        <p14:creationId xmlns:p14="http://schemas.microsoft.com/office/powerpoint/2010/main" val="141258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would like</a:t>
            </a:r>
            <a:r>
              <a:rPr lang="en-US" baseline="0" dirty="0" smtClean="0"/>
              <a:t> to measure the execution time of a shielded execution. The first question is at what level we measure the timing.</a:t>
            </a:r>
          </a:p>
          <a:p>
            <a:r>
              <a:rPr lang="en-US" baseline="0" dirty="0" smtClean="0"/>
              <a:t>The first choice may be at program or function level. </a:t>
            </a:r>
          </a:p>
          <a:p>
            <a:r>
              <a:rPr lang="en-US" baseline="0" dirty="0" smtClean="0"/>
              <a:t>Well, it is not feasible. Because then the timing information is about how long a program or a function executed and it is coarse grained. Also it is input-dependent which means we may consider all possible inputs in order to be accurate.</a:t>
            </a:r>
          </a:p>
          <a:p>
            <a:r>
              <a:rPr lang="en-US" baseline="0" dirty="0" smtClean="0"/>
              <a:t>Then there comes the basic block level. We measure execution time between basic blocks in a CFG(control flow graph). It is fine-grained and input-independent, i.e., each time the program takes certain path the execution time between basic blocks is independent of input . According to our experiments, by carrying out defenses at basic block level, we can accurately detect privileged side-channel attacks.</a:t>
            </a:r>
            <a:endParaRPr lang="en-US" dirty="0"/>
          </a:p>
        </p:txBody>
      </p:sp>
      <p:sp>
        <p:nvSpPr>
          <p:cNvPr id="4" name="Slide Number Placeholder 3"/>
          <p:cNvSpPr>
            <a:spLocks noGrp="1"/>
          </p:cNvSpPr>
          <p:nvPr>
            <p:ph type="sldNum" sz="quarter" idx="10"/>
          </p:nvPr>
        </p:nvSpPr>
        <p:spPr/>
        <p:txBody>
          <a:bodyPr/>
          <a:lstStyle/>
          <a:p>
            <a:fld id="{D904D311-73F7-5D42-B843-E8305C73070F}" type="slidenum">
              <a:rPr lang="uk-UA" smtClean="0"/>
              <a:t>7</a:t>
            </a:fld>
            <a:endParaRPr lang="uk-UA"/>
          </a:p>
        </p:txBody>
      </p:sp>
    </p:spTree>
    <p:extLst>
      <p:ext uri="{BB962C8B-B14F-4D97-AF65-F5344CB8AC3E}">
        <p14:creationId xmlns:p14="http://schemas.microsoft.com/office/powerpoint/2010/main" val="77816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deciding the</a:t>
            </a:r>
            <a:r>
              <a:rPr lang="en-US" baseline="0" dirty="0" smtClean="0"/>
              <a:t> granularity, we further consider how we can obtain the timing information.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we do is to build the ability into the shielded execution itself. We instrument the enclave codes so that at certain basic block we are interested in we can get timing information on-the-fly. As shown here in the figure, we have a program CFG and basic block 1, 2, and 3 are all instrumented. Then at run-time, when the execution flows to each such basic block, timing information is generated. For example, the time stamp for basic block 1 is t</a:t>
            </a:r>
            <a:r>
              <a:rPr lang="en-US" baseline="-25000" dirty="0" smtClean="0"/>
              <a:t>1</a:t>
            </a:r>
            <a:r>
              <a:rPr lang="en-US" baseline="0" dirty="0" smtClean="0"/>
              <a:t>, the time stamp for basic block 2 is t</a:t>
            </a:r>
            <a:r>
              <a:rPr lang="en-US" baseline="-25000" dirty="0" smtClean="0"/>
              <a:t>2</a:t>
            </a:r>
            <a:r>
              <a:rPr lang="en-US" baseline="0" dirty="0" smtClean="0"/>
              <a:t>, and the time stamp for basic block 3 is t</a:t>
            </a:r>
            <a:r>
              <a:rPr lang="en-US" baseline="-25000" dirty="0" smtClean="0"/>
              <a:t>3</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we compare the timing with a threshold to see if it is longer than the threshold. If so, we assume it is a strong indicator that we are being attacked.</a:t>
            </a:r>
          </a:p>
        </p:txBody>
      </p:sp>
      <p:sp>
        <p:nvSpPr>
          <p:cNvPr id="4" name="Slide Number Placeholder 3"/>
          <p:cNvSpPr>
            <a:spLocks noGrp="1"/>
          </p:cNvSpPr>
          <p:nvPr>
            <p:ph type="sldNum" sz="quarter" idx="10"/>
          </p:nvPr>
        </p:nvSpPr>
        <p:spPr/>
        <p:txBody>
          <a:bodyPr/>
          <a:lstStyle/>
          <a:p>
            <a:fld id="{D904D311-73F7-5D42-B843-E8305C73070F}" type="slidenum">
              <a:rPr lang="uk-UA" smtClean="0"/>
              <a:t>8</a:t>
            </a:fld>
            <a:endParaRPr lang="uk-UA"/>
          </a:p>
        </p:txBody>
      </p:sp>
    </p:spTree>
    <p:extLst>
      <p:ext uri="{BB962C8B-B14F-4D97-AF65-F5344CB8AC3E}">
        <p14:creationId xmlns:p14="http://schemas.microsoft.com/office/powerpoint/2010/main" val="47109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deciding instrumenting the basic blocks, we consider which basic blocks we instrument.</a:t>
            </a:r>
          </a:p>
          <a:p>
            <a:r>
              <a:rPr lang="en-US" baseline="0" dirty="0" smtClean="0"/>
              <a:t>A naïve approach is to instrument every basic block. This method incurs high performance overhead. </a:t>
            </a:r>
          </a:p>
          <a:p>
            <a:r>
              <a:rPr lang="en-US" baseline="0" dirty="0" smtClean="0"/>
              <a:t>We propose selective basic block instrumentation, that is, we only instrument the basic blocks with multiple incoming-edges. We call this kind of basic blocks multi-sink basic blocks. We thus measure the timing between a multi-sink basic block and the following multi-sink basic block, which we call it an execution pathlet. As there would be multiple pathlets between those two multi-sink basic blocks, we also instrument each multi-sink predecessor to distinguish the different pathlets. Two multi-sink basic blocks and a multi-sink predecessor uniquely identify a pathlet since only two multiple-sink basic blocks on an execution pathlet has in-degrees larger than 1.</a:t>
            </a:r>
          </a:p>
          <a:p>
            <a:r>
              <a:rPr lang="en-US" baseline="0" dirty="0" smtClean="0"/>
              <a:t>For the example here, node 1, 5, and 6 are multi-sink nodes. Therefore, we have four execution pathlets – P1 as 1,3,5, P2 as 1,2,4,5, P3 as 1,2,4,6 and P4 as 5,6.</a:t>
            </a:r>
          </a:p>
        </p:txBody>
      </p:sp>
      <p:sp>
        <p:nvSpPr>
          <p:cNvPr id="4" name="Slide Number Placeholder 3"/>
          <p:cNvSpPr>
            <a:spLocks noGrp="1"/>
          </p:cNvSpPr>
          <p:nvPr>
            <p:ph type="sldNum" sz="quarter" idx="10"/>
          </p:nvPr>
        </p:nvSpPr>
        <p:spPr/>
        <p:txBody>
          <a:bodyPr/>
          <a:lstStyle/>
          <a:p>
            <a:fld id="{D904D311-73F7-5D42-B843-E8305C73070F}" type="slidenum">
              <a:rPr lang="uk-UA" smtClean="0"/>
              <a:t>9</a:t>
            </a:fld>
            <a:endParaRPr lang="uk-UA"/>
          </a:p>
        </p:txBody>
      </p:sp>
    </p:spTree>
    <p:extLst>
      <p:ext uri="{BB962C8B-B14F-4D97-AF65-F5344CB8AC3E}">
        <p14:creationId xmlns:p14="http://schemas.microsoft.com/office/powerpoint/2010/main" val="185903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803898"/>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Content Placeholder 2" descr="add specific description" title="add specific title"/>
          <p:cNvSpPr>
            <a:spLocks noGrp="1"/>
          </p:cNvSpPr>
          <p:nvPr>
            <p:ph idx="13"/>
          </p:nvPr>
        </p:nvSpPr>
        <p:spPr>
          <a:xfrm>
            <a:off x="746930" y="1830387"/>
            <a:ext cx="8229600" cy="4525963"/>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sp>
        <p:nvSpPr>
          <p:cNvPr id="13" name="Content Placeholder 2" descr="add specific description"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4" name="Content Placeholder 2" descr="add specific description" title="add specific title"/>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11"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79316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Phrase-Word Slide WHITE1">
    <p:spTree>
      <p:nvGrpSpPr>
        <p:cNvPr id="1" name=""/>
        <p:cNvGrpSpPr/>
        <p:nvPr/>
      </p:nvGrpSpPr>
      <p:grpSpPr>
        <a:xfrm>
          <a:off x="0" y="0"/>
          <a:ext cx="0" cy="0"/>
          <a:chOff x="0" y="0"/>
          <a:chExt cx="0" cy="0"/>
        </a:xfrm>
      </p:grpSpPr>
      <p:sp>
        <p:nvSpPr>
          <p:cNvPr id="10" name="Content Placeholder 2" descr="add specific description" title="add specific title"/>
          <p:cNvSpPr>
            <a:spLocks noGrp="1"/>
          </p:cNvSpPr>
          <p:nvPr>
            <p:ph idx="16" hasCustomPrompt="1"/>
          </p:nvPr>
        </p:nvSpPr>
        <p:spPr>
          <a:xfrm>
            <a:off x="651757" y="1734522"/>
            <a:ext cx="7194020" cy="4417350"/>
          </a:xfrm>
          <a:prstGeom prst="rect">
            <a:avLst/>
          </a:prstGeom>
          <a:ln>
            <a:solidFill>
              <a:srgbClr val="FFFFFF"/>
            </a:solidFill>
          </a:ln>
        </p:spPr>
        <p:txBody>
          <a:bodyPr/>
          <a:lstStyle>
            <a:lvl1pPr algn="l">
              <a:lnSpc>
                <a:spcPts val="8400"/>
              </a:lnSpc>
              <a:spcBef>
                <a:spcPts val="0"/>
              </a:spcBef>
              <a:defRPr sz="8000" b="1" baseline="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 BIG PHRASE</a:t>
            </a:r>
            <a:br>
              <a:rPr lang="en-US" dirty="0" smtClean="0"/>
            </a:br>
            <a:r>
              <a:rPr lang="en-US" dirty="0" smtClean="0"/>
              <a:t>SLIDE</a:t>
            </a:r>
            <a:endParaRPr lang="en-US" dirty="0"/>
          </a:p>
        </p:txBody>
      </p:sp>
      <p:sp>
        <p:nvSpPr>
          <p:cNvPr id="11" name="Content Placeholder 2" descr="add specific description"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4"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10680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hrase-Word Slide RED">
    <p:spTree>
      <p:nvGrpSpPr>
        <p:cNvPr id="1" name=""/>
        <p:cNvGrpSpPr/>
        <p:nvPr/>
      </p:nvGrpSpPr>
      <p:grpSpPr>
        <a:xfrm>
          <a:off x="0" y="0"/>
          <a:ext cx="0" cy="0"/>
          <a:chOff x="0" y="0"/>
          <a:chExt cx="0" cy="0"/>
        </a:xfrm>
      </p:grpSpPr>
      <p:sp>
        <p:nvSpPr>
          <p:cNvPr id="4" name="Rectangle 3"/>
          <p:cNvSpPr/>
          <p:nvPr userDrawn="1"/>
        </p:nvSpPr>
        <p:spPr>
          <a:xfrm>
            <a:off x="0" y="763857"/>
            <a:ext cx="9144000" cy="6094144"/>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B0000"/>
              </a:solidFill>
            </a:endParaRPr>
          </a:p>
        </p:txBody>
      </p:sp>
      <p:sp>
        <p:nvSpPr>
          <p:cNvPr id="8" name="Content Placeholder 2" descr="add specific description" title="add specific title"/>
          <p:cNvSpPr>
            <a:spLocks noGrp="1"/>
          </p:cNvSpPr>
          <p:nvPr>
            <p:ph idx="15" hasCustomPrompt="1"/>
          </p:nvPr>
        </p:nvSpPr>
        <p:spPr>
          <a:xfrm>
            <a:off x="5573888" y="242139"/>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9" name="Content Placeholder 2" descr="add specific description" title="add specific title"/>
          <p:cNvSpPr>
            <a:spLocks noGrp="1"/>
          </p:cNvSpPr>
          <p:nvPr>
            <p:ph idx="16" hasCustomPrompt="1"/>
          </p:nvPr>
        </p:nvSpPr>
        <p:spPr>
          <a:xfrm>
            <a:off x="651757" y="1734522"/>
            <a:ext cx="7194020" cy="4417350"/>
          </a:xfrm>
          <a:prstGeom prst="rect">
            <a:avLst/>
          </a:prstGeom>
          <a:ln>
            <a:solidFill>
              <a:srgbClr val="BB0000"/>
            </a:solidFill>
          </a:ln>
        </p:spPr>
        <p:txBody>
          <a:bodyPr/>
          <a:lstStyle>
            <a:lvl1pPr algn="l">
              <a:lnSpc>
                <a:spcPts val="8400"/>
              </a:lnSpc>
              <a:spcBef>
                <a:spcPts val="0"/>
              </a:spcBef>
              <a:defRPr sz="8000" b="1"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BIG WORD</a:t>
            </a:r>
          </a:p>
          <a:p>
            <a:pPr lvl="0"/>
            <a:r>
              <a:rPr lang="en-US" dirty="0" smtClean="0"/>
              <a:t>BIG PHRASE</a:t>
            </a:r>
            <a:br>
              <a:rPr lang="en-US" dirty="0" smtClean="0"/>
            </a:br>
            <a:r>
              <a:rPr lang="en-US" dirty="0" smtClean="0"/>
              <a:t>SLIDE</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4719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1" name="Content Placeholder 2" descr="add specific descripton"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descr="add specific description" title="add specific title"/>
          <p:cNvSpPr>
            <a:spLocks noGrp="1"/>
          </p:cNvSpPr>
          <p:nvPr>
            <p:ph idx="17" hasCustomPrompt="1"/>
          </p:nvPr>
        </p:nvSpPr>
        <p:spPr>
          <a:xfrm>
            <a:off x="4881010" y="5372665"/>
            <a:ext cx="3392206" cy="1094025"/>
          </a:xfrm>
          <a:prstGeom prst="rect">
            <a:avLst/>
          </a:prstGeom>
          <a:ln>
            <a:solidFill>
              <a:schemeClr val="bg1"/>
            </a:solidFill>
          </a:ln>
        </p:spPr>
        <p:txBody>
          <a:bodyPr/>
          <a:lstStyle>
            <a:lvl1pPr algn="r">
              <a:lnSpc>
                <a:spcPct val="110000"/>
              </a:lnSpc>
              <a:spcBef>
                <a:spcPts val="0"/>
              </a:spcBef>
              <a:defRPr sz="2400" baseline="-25000">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algn="r">
              <a:lnSpc>
                <a:spcPct val="110000"/>
              </a:lnSpc>
            </a:pPr>
            <a:r>
              <a:rPr lang="en-US" sz="2400" dirty="0" smtClean="0">
                <a:solidFill>
                  <a:schemeClr val="tx1">
                    <a:lumMod val="75000"/>
                    <a:lumOff val="25000"/>
                  </a:schemeClr>
                </a:solidFill>
                <a:cs typeface="Arial"/>
              </a:rPr>
              <a:t>– </a:t>
            </a:r>
            <a:r>
              <a:rPr lang="en-US" sz="2400" dirty="0" err="1" smtClean="0">
                <a:solidFill>
                  <a:schemeClr val="tx1">
                    <a:lumMod val="75000"/>
                    <a:lumOff val="25000"/>
                  </a:schemeClr>
                </a:solidFill>
                <a:cs typeface="Arial"/>
              </a:rPr>
              <a:t>Firstandlast</a:t>
            </a:r>
            <a:r>
              <a:rPr lang="en-US" sz="2400" dirty="0" smtClean="0">
                <a:solidFill>
                  <a:schemeClr val="tx1">
                    <a:lumMod val="75000"/>
                    <a:lumOff val="25000"/>
                  </a:schemeClr>
                </a:solidFill>
                <a:cs typeface="Arial"/>
              </a:rPr>
              <a:t> Name</a:t>
            </a:r>
          </a:p>
          <a:p>
            <a:pPr algn="r">
              <a:lnSpc>
                <a:spcPct val="110000"/>
              </a:lnSpc>
            </a:pPr>
            <a:r>
              <a:rPr lang="en-US" sz="1800" dirty="0" smtClean="0">
                <a:solidFill>
                  <a:schemeClr val="tx1">
                    <a:lumMod val="60000"/>
                    <a:lumOff val="40000"/>
                  </a:schemeClr>
                </a:solidFill>
                <a:cs typeface="Arial"/>
              </a:rPr>
              <a:t>   Optional title line</a:t>
            </a:r>
            <a:endParaRPr lang="en-US" dirty="0"/>
          </a:p>
        </p:txBody>
      </p:sp>
      <p:sp>
        <p:nvSpPr>
          <p:cNvPr id="14" name="Text Placeholder 13"/>
          <p:cNvSpPr>
            <a:spLocks noGrp="1"/>
          </p:cNvSpPr>
          <p:nvPr>
            <p:ph type="body" sz="quarter" idx="18" hasCustomPrompt="1"/>
          </p:nvPr>
        </p:nvSpPr>
        <p:spPr>
          <a:xfrm>
            <a:off x="944698" y="1734523"/>
            <a:ext cx="7200384" cy="3789978"/>
          </a:xfrm>
          <a:prstGeom prst="rect">
            <a:avLst/>
          </a:prstGeom>
          <a:ln>
            <a:solidFill>
              <a:srgbClr val="FFFFFF"/>
            </a:solidFill>
          </a:ln>
        </p:spPr>
        <p:txBody>
          <a:bodyPr vert="horz"/>
          <a:lstStyle>
            <a:lvl1pPr algn="ctr">
              <a:defRPr lang="en-US" sz="3200" b="0" smtClean="0">
                <a:solidFill>
                  <a:srgbClr val="BB0032"/>
                </a:solidFill>
                <a:cs typeface="Arial"/>
              </a:defRPr>
            </a:lvl1pPr>
          </a:lstStyle>
          <a:p>
            <a:pPr lvl="0"/>
            <a:r>
              <a:rPr lang="en-US" sz="6500" b="0" dirty="0" smtClean="0">
                <a:solidFill>
                  <a:srgbClr val="BB0032"/>
                </a:solidFill>
                <a:latin typeface="+mj-lt"/>
                <a:cs typeface="Arial"/>
              </a:rPr>
              <a:t>“Notable quote</a:t>
            </a:r>
            <a:br>
              <a:rPr lang="en-US" sz="6500" b="0" dirty="0" smtClean="0">
                <a:solidFill>
                  <a:srgbClr val="BB0032"/>
                </a:solidFill>
                <a:latin typeface="+mj-lt"/>
                <a:cs typeface="Arial"/>
              </a:rPr>
            </a:br>
            <a:r>
              <a:rPr lang="en-US" sz="6500" b="0" dirty="0" smtClean="0">
                <a:solidFill>
                  <a:srgbClr val="BB0032"/>
                </a:solidFill>
                <a:latin typeface="+mj-lt"/>
                <a:cs typeface="Arial"/>
              </a:rPr>
              <a:t>goes right here,</a:t>
            </a:r>
            <a:br>
              <a:rPr lang="en-US" sz="6500" b="0" dirty="0" smtClean="0">
                <a:solidFill>
                  <a:srgbClr val="BB0032"/>
                </a:solidFill>
                <a:latin typeface="+mj-lt"/>
                <a:cs typeface="Arial"/>
              </a:rPr>
            </a:br>
            <a:r>
              <a:rPr lang="en-US" sz="6500" b="0" dirty="0" smtClean="0">
                <a:solidFill>
                  <a:srgbClr val="BB0032"/>
                </a:solidFill>
                <a:latin typeface="+mj-lt"/>
                <a:cs typeface="Arial"/>
              </a:rPr>
              <a:t>yes right here.”</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2792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hoto Slide">
    <p:spTree>
      <p:nvGrpSpPr>
        <p:cNvPr id="1" name=""/>
        <p:cNvGrpSpPr/>
        <p:nvPr/>
      </p:nvGrpSpPr>
      <p:grpSpPr>
        <a:xfrm>
          <a:off x="0" y="0"/>
          <a:ext cx="0" cy="0"/>
          <a:chOff x="0" y="0"/>
          <a:chExt cx="0" cy="0"/>
        </a:xfrm>
      </p:grpSpPr>
      <p:sp>
        <p:nvSpPr>
          <p:cNvPr id="7" name="Picture Placeholder 6" descr="add specific description of photo" title="Add specific title of photo"/>
          <p:cNvSpPr>
            <a:spLocks noGrp="1"/>
          </p:cNvSpPr>
          <p:nvPr>
            <p:ph type="pic" sz="quarter" idx="13" hasCustomPrompt="1"/>
          </p:nvPr>
        </p:nvSpPr>
        <p:spPr>
          <a:xfrm>
            <a:off x="0" y="923936"/>
            <a:ext cx="9144000" cy="5934064"/>
          </a:xfrm>
          <a:prstGeom prst="rect">
            <a:avLst/>
          </a:prstGeom>
        </p:spPr>
        <p:txBody>
          <a:bodyPr vert="horz"/>
          <a:lstStyle>
            <a:lvl1pPr>
              <a:defRPr>
                <a:solidFill>
                  <a:schemeClr val="bg1">
                    <a:lumMod val="75000"/>
                  </a:schemeClr>
                </a:solidFill>
              </a:defRPr>
            </a:lvl1pPr>
          </a:lstStyle>
          <a:p>
            <a:r>
              <a:rPr lang="en-US" dirty="0" smtClean="0"/>
              <a:t>Full slide picture</a:t>
            </a:r>
            <a:endParaRPr lang="en-US" dirty="0"/>
          </a:p>
        </p:txBody>
      </p:sp>
      <p:sp>
        <p:nvSpPr>
          <p:cNvPr id="11" name="Content Placeholder 2" descr="add specific description "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2" name="Content Placeholder 2" descr="add specific description" title="add specific title"/>
          <p:cNvSpPr>
            <a:spLocks noGrp="1"/>
          </p:cNvSpPr>
          <p:nvPr>
            <p:ph idx="14"/>
          </p:nvPr>
        </p:nvSpPr>
        <p:spPr>
          <a:xfrm>
            <a:off x="4868540" y="1436104"/>
            <a:ext cx="3998889" cy="1591385"/>
          </a:xfrm>
          <a:prstGeom prst="rect">
            <a:avLst/>
          </a:prstGeom>
          <a:ln w="19050" cmpd="sng">
            <a:solidFill>
              <a:schemeClr val="tx1">
                <a:lumMod val="50000"/>
                <a:lumOff val="50000"/>
              </a:schemeClr>
            </a:solidFill>
          </a:ln>
          <a:effectLst/>
        </p:spPr>
        <p:txBody>
          <a:bodyPr/>
          <a:lstStyle>
            <a:lvl1pPr marL="91440">
              <a:lnSpc>
                <a:spcPts val="3440"/>
              </a:lnSpc>
              <a:spcBef>
                <a:spcPts val="0"/>
              </a:spcBef>
              <a:defRPr sz="2000" b="1">
                <a:solidFill>
                  <a:srgbClr val="BB0000"/>
                </a:solidFill>
              </a:defRPr>
            </a:lvl1pPr>
            <a:lvl2pPr marL="91440" indent="182880">
              <a:spcBef>
                <a:spcPts val="200"/>
              </a:spcBef>
              <a:spcAft>
                <a:spcPts val="0"/>
              </a:spcAft>
              <a:buClr>
                <a:srgbClr val="BB0000"/>
              </a:buClr>
              <a:buFont typeface="Arial"/>
              <a:buChar char="•"/>
              <a:defRPr sz="1600">
                <a:solidFill>
                  <a:schemeClr val="tx1">
                    <a:lumMod val="65000"/>
                    <a:lumOff val="35000"/>
                  </a:schemeClr>
                </a:solidFill>
              </a:defRPr>
            </a:lvl2pPr>
            <a:lvl3pPr marL="91440" indent="182880">
              <a:spcBef>
                <a:spcPts val="200"/>
              </a:spcBef>
              <a:spcAft>
                <a:spcPts val="0"/>
              </a:spcAft>
              <a:buClr>
                <a:srgbClr val="BB0000"/>
              </a:buClr>
              <a:defRPr sz="1600">
                <a:solidFill>
                  <a:schemeClr val="tx1">
                    <a:lumMod val="65000"/>
                    <a:lumOff val="35000"/>
                  </a:schemeClr>
                </a:solidFill>
              </a:defRPr>
            </a:lvl3pPr>
            <a:lvl5pPr marL="502920" indent="0">
              <a:spcBef>
                <a:spcPts val="350"/>
              </a:spcBef>
              <a:buFont typeface="Arial"/>
              <a:buNone/>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2"/>
            <a:r>
              <a:rPr lang="en-US" dirty="0" smtClean="0"/>
              <a:t>Fourth level</a:t>
            </a:r>
            <a:endParaRPr lang="en-US" dirty="0"/>
          </a:p>
        </p:txBody>
      </p:sp>
      <p:sp>
        <p:nvSpPr>
          <p:cNvPr id="5"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2017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p:spTree>
      <p:nvGrpSpPr>
        <p:cNvPr id="1" name=""/>
        <p:cNvGrpSpPr/>
        <p:nvPr/>
      </p:nvGrpSpPr>
      <p:grpSpPr>
        <a:xfrm>
          <a:off x="0" y="0"/>
          <a:ext cx="0" cy="0"/>
          <a:chOff x="0" y="0"/>
          <a:chExt cx="0" cy="0"/>
        </a:xfrm>
      </p:grpSpPr>
      <p:sp>
        <p:nvSpPr>
          <p:cNvPr id="7" name="Picture Placeholder 6" descr="add specific description" title="add specific title"/>
          <p:cNvSpPr>
            <a:spLocks noGrp="1"/>
          </p:cNvSpPr>
          <p:nvPr>
            <p:ph type="pic" sz="quarter" idx="13" hasCustomPrompt="1"/>
          </p:nvPr>
        </p:nvSpPr>
        <p:spPr>
          <a:xfrm>
            <a:off x="0" y="923936"/>
            <a:ext cx="3883850" cy="5934064"/>
          </a:xfrm>
          <a:prstGeom prst="rect">
            <a:avLst/>
          </a:prstGeom>
        </p:spPr>
        <p:txBody>
          <a:bodyPr vert="horz"/>
          <a:lstStyle>
            <a:lvl1pPr>
              <a:defRPr>
                <a:solidFill>
                  <a:srgbClr val="BFBFBF"/>
                </a:solidFill>
              </a:defRPr>
            </a:lvl1pPr>
          </a:lstStyle>
          <a:p>
            <a:r>
              <a:rPr lang="en-US" dirty="0" smtClean="0"/>
              <a:t>½ slide picture</a:t>
            </a:r>
            <a:endParaRPr lang="en-US" dirty="0"/>
          </a:p>
        </p:txBody>
      </p:sp>
      <p:sp>
        <p:nvSpPr>
          <p:cNvPr id="8" name="Content Placeholder 2" descr="add specific description" title="add specific title"/>
          <p:cNvSpPr>
            <a:spLocks noGrp="1"/>
          </p:cNvSpPr>
          <p:nvPr>
            <p:ph idx="14"/>
          </p:nvPr>
        </p:nvSpPr>
        <p:spPr>
          <a:xfrm>
            <a:off x="4137592" y="1830387"/>
            <a:ext cx="4701503" cy="4525963"/>
          </a:xfrm>
          <a:prstGeom prst="rect">
            <a:avLst/>
          </a:prstGeom>
          <a:ln>
            <a:solidFill>
              <a:srgbClr val="FFFFFF"/>
            </a:solidFill>
          </a:ln>
        </p:spPr>
        <p:txBody>
          <a:bodyPr/>
          <a:lstStyle>
            <a:lvl1pPr>
              <a:lnSpc>
                <a:spcPts val="3440"/>
              </a:lnSpc>
              <a:spcBef>
                <a:spcPts val="0"/>
              </a:spcBef>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Fifth level</a:t>
            </a:r>
            <a:endParaRPr lang="en-US" dirty="0"/>
          </a:p>
        </p:txBody>
      </p:sp>
      <p:sp>
        <p:nvSpPr>
          <p:cNvPr id="12" name="Content Placeholder 2" descr="add specific descripton&#10;" title="add specific title"/>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13" name="Content Placeholder 2" descr="add specific descripton" title="add specific title"/>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73681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5" hasCustomPrompt="1"/>
          </p:nvPr>
        </p:nvSpPr>
        <p:spPr>
          <a:xfrm>
            <a:off x="5573888" y="229810"/>
            <a:ext cx="3392206" cy="668812"/>
          </a:xfrm>
          <a:prstGeom prst="rect">
            <a:avLst/>
          </a:prstGeom>
          <a:ln>
            <a:solidFill>
              <a:srgbClr val="BB0000"/>
            </a:solidFill>
          </a:ln>
        </p:spPr>
        <p:txBody>
          <a:bodyPr/>
          <a:lstStyle>
            <a:lvl1pPr algn="r">
              <a:lnSpc>
                <a:spcPts val="1640"/>
              </a:lnSpc>
              <a:spcBef>
                <a:spcPts val="0"/>
              </a:spcBef>
              <a:defRPr sz="1300" baseline="0">
                <a:solidFill>
                  <a:schemeClr val="bg1"/>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UNIT NAME HERE</a:t>
            </a:r>
          </a:p>
          <a:p>
            <a:pPr lvl="0"/>
            <a:r>
              <a:rPr lang="en-US" dirty="0" smtClean="0"/>
              <a:t>LINE 2 AS NEEDED</a:t>
            </a:r>
            <a:endParaRPr lang="en-US" dirty="0"/>
          </a:p>
        </p:txBody>
      </p:sp>
      <p:sp>
        <p:nvSpPr>
          <p:cNvPr id="5" name="Content Placeholder 2"/>
          <p:cNvSpPr>
            <a:spLocks noGrp="1"/>
          </p:cNvSpPr>
          <p:nvPr>
            <p:ph idx="16" hasCustomPrompt="1"/>
          </p:nvPr>
        </p:nvSpPr>
        <p:spPr>
          <a:xfrm>
            <a:off x="4315389" y="1052951"/>
            <a:ext cx="4642821" cy="636119"/>
          </a:xfrm>
          <a:prstGeom prst="rect">
            <a:avLst/>
          </a:prstGeom>
          <a:ln>
            <a:solidFill>
              <a:schemeClr val="bg1"/>
            </a:solidFill>
          </a:ln>
        </p:spPr>
        <p:txBody>
          <a:bodyPr/>
          <a:lstStyle>
            <a:lvl1pPr algn="r">
              <a:lnSpc>
                <a:spcPts val="1640"/>
              </a:lnSpc>
              <a:spcBef>
                <a:spcPts val="0"/>
              </a:spcBef>
              <a:defRPr sz="1600" b="1" baseline="0">
                <a:solidFill>
                  <a:schemeClr val="tx1">
                    <a:lumMod val="65000"/>
                    <a:lumOff val="3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TOPIC TITLE HERE</a:t>
            </a:r>
            <a:endParaRPr lang="en-US" dirty="0"/>
          </a:p>
        </p:txBody>
      </p:sp>
      <p:sp>
        <p:nvSpPr>
          <p:cNvPr id="6" name="Content Placeholder 2" descr="add specific description&#10;" title="add specific title"/>
          <p:cNvSpPr>
            <a:spLocks noGrp="1"/>
          </p:cNvSpPr>
          <p:nvPr>
            <p:ph idx="14"/>
          </p:nvPr>
        </p:nvSpPr>
        <p:spPr>
          <a:xfrm>
            <a:off x="1400403" y="1830387"/>
            <a:ext cx="6527582" cy="4525963"/>
          </a:xfrm>
          <a:prstGeom prst="rect">
            <a:avLst/>
          </a:prstGeom>
          <a:ln>
            <a:solidFill>
              <a:srgbClr val="FFFFFF"/>
            </a:solidFill>
          </a:ln>
        </p:spPr>
        <p:txBody>
          <a:bodyPr/>
          <a:lstStyle>
            <a:lvl1pPr algn="ctr">
              <a:lnSpc>
                <a:spcPts val="3440"/>
              </a:lnSpc>
              <a:spcBef>
                <a:spcPts val="0"/>
              </a:spcBef>
              <a:defRPr>
                <a:solidFill>
                  <a:schemeClr val="bg1">
                    <a:lumMod val="75000"/>
                  </a:schemeClr>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endParaRPr lang="en-US" dirty="0" smtClean="0"/>
          </a:p>
          <a:p>
            <a:pPr lvl="0"/>
            <a:endParaRPr lang="en-US" dirty="0" smtClean="0"/>
          </a:p>
          <a:p>
            <a:pPr lvl="0"/>
            <a:endParaRPr lang="en-US" dirty="0" smtClean="0"/>
          </a:p>
          <a:p>
            <a:pPr lvl="0"/>
            <a:endParaRPr lang="en-US" dirty="0" smtClean="0"/>
          </a:p>
          <a:p>
            <a:pPr lvl="0"/>
            <a:r>
              <a:rPr lang="en-US" dirty="0" smtClean="0"/>
              <a:t>chart/graph/table</a:t>
            </a:r>
            <a:endParaRPr lang="en-US" dirty="0"/>
          </a:p>
        </p:txBody>
      </p:sp>
      <p:sp>
        <p:nvSpPr>
          <p:cNvPr id="8"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83328258"/>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709460" y="6356350"/>
            <a:ext cx="2133600" cy="365125"/>
          </a:xfrm>
          <a:prstGeom prst="rect">
            <a:avLst/>
          </a:prstGeom>
          <a:ln>
            <a:solidFill>
              <a:schemeClr val="bg1"/>
            </a:solidFill>
          </a:ln>
        </p:spPr>
        <p:txBody>
          <a:bodyPr vert="horz" lIns="91440" tIns="45720" rIns="91440" bIns="45720" rtlCol="0" anchor="ctr"/>
          <a:lstStyle>
            <a:lvl1pPr algn="ctr">
              <a:defRPr sz="1200">
                <a:solidFill>
                  <a:schemeClr val="tx1">
                    <a:tint val="75000"/>
                  </a:schemeClr>
                </a:solidFill>
              </a:defRPr>
            </a:lvl1pPr>
          </a:lstStyle>
          <a:p>
            <a:fld id="{0F0D8E7B-AF3B-B444-8E74-E549FC814F53}" type="datetimeFigureOut">
              <a:rPr lang="en-US" smtClean="0"/>
              <a:pPr/>
              <a:t>3/31/17</a:t>
            </a:fld>
            <a:endParaRPr lang="en-US" dirty="0"/>
          </a:p>
        </p:txBody>
      </p:sp>
      <p:sp>
        <p:nvSpPr>
          <p:cNvPr id="7" name="Rectangle 6"/>
          <p:cNvSpPr/>
          <p:nvPr userDrawn="1"/>
        </p:nvSpPr>
        <p:spPr>
          <a:xfrm>
            <a:off x="0" y="2974444"/>
            <a:ext cx="9144000" cy="2962806"/>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title="The Ohio State University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1600201"/>
            <a:ext cx="6424083" cy="931492"/>
          </a:xfrm>
          <a:prstGeom prst="rect">
            <a:avLst/>
          </a:prstGeom>
        </p:spPr>
      </p:pic>
    </p:spTree>
    <p:extLst>
      <p:ext uri="{BB962C8B-B14F-4D97-AF65-F5344CB8AC3E}">
        <p14:creationId xmlns:p14="http://schemas.microsoft.com/office/powerpoint/2010/main" val="1848112563"/>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910167"/>
            <a:chOff x="0" y="1040406"/>
            <a:chExt cx="9144000" cy="910167"/>
          </a:xfrm>
        </p:grpSpPr>
        <p:sp>
          <p:nvSpPr>
            <p:cNvPr id="8" name="Rectangle 7"/>
            <p:cNvSpPr/>
            <p:nvPr/>
          </p:nvSpPr>
          <p:spPr>
            <a:xfrm>
              <a:off x="0" y="1040406"/>
              <a:ext cx="9144000" cy="910167"/>
            </a:xfrm>
            <a:prstGeom prst="rect">
              <a:avLst/>
            </a:prstGeom>
            <a:solidFill>
              <a:srgbClr val="B70F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eOhioStateUniversity-REV-Horiz-RGBHE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917" y="1238314"/>
              <a:ext cx="3284042" cy="476186"/>
            </a:xfrm>
            <a:prstGeom prst="rect">
              <a:avLst/>
            </a:prstGeom>
          </p:spPr>
        </p:pic>
      </p:grpSp>
      <p:sp>
        <p:nvSpPr>
          <p:cNvPr id="2" name="Rectangle 1"/>
          <p:cNvSpPr/>
          <p:nvPr userDrawn="1"/>
        </p:nvSpPr>
        <p:spPr>
          <a:xfrm>
            <a:off x="8518368" y="6351239"/>
            <a:ext cx="435436" cy="338554"/>
          </a:xfrm>
          <a:prstGeom prst="rect">
            <a:avLst/>
          </a:prstGeom>
        </p:spPr>
        <p:txBody>
          <a:bodyPr wrap="none">
            <a:spAutoFit/>
          </a:bodyPr>
          <a:lstStyle/>
          <a:p>
            <a:fld id="{B5C881AA-F0C4-B947-803C-EA0A96934EAC}" type="slidenum">
              <a:rPr lang="en-US" sz="1600" smtClean="0">
                <a:solidFill>
                  <a:srgbClr val="636D6E"/>
                </a:solidFill>
              </a:rPr>
              <a:pPr/>
              <a:t>‹#›</a:t>
            </a:fld>
            <a:endParaRPr lang="en-US" sz="1600" dirty="0">
              <a:solidFill>
                <a:srgbClr val="636D6E"/>
              </a:solidFill>
            </a:endParaRPr>
          </a:p>
        </p:txBody>
      </p:sp>
      <p:sp>
        <p:nvSpPr>
          <p:cNvPr id="12" name="Title Placeholder 11"/>
          <p:cNvSpPr>
            <a:spLocks noGrp="1"/>
          </p:cNvSpPr>
          <p:nvPr>
            <p:ph type="title"/>
          </p:nvPr>
        </p:nvSpPr>
        <p:spPr>
          <a:xfrm>
            <a:off x="306917" y="1208106"/>
            <a:ext cx="4180936" cy="50831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027036291"/>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69" r:id="rId3"/>
    <p:sldLayoutId id="2147483767" r:id="rId4"/>
    <p:sldLayoutId id="2147483758" r:id="rId5"/>
    <p:sldLayoutId id="2147483768" r:id="rId6"/>
    <p:sldLayoutId id="2147483763" r:id="rId7"/>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8.tiff"/><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f"/><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68217" y="2245402"/>
            <a:ext cx="8886965" cy="1805897"/>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600" dirty="0" smtClean="0">
                <a:solidFill>
                  <a:srgbClr val="C00000"/>
                </a:solidFill>
              </a:rPr>
              <a:t>Detecting Privileged Side-Channel Attacks </a:t>
            </a:r>
          </a:p>
          <a:p>
            <a:r>
              <a:rPr lang="en-US" sz="3600" dirty="0" smtClean="0">
                <a:solidFill>
                  <a:srgbClr val="C00000"/>
                </a:solidFill>
              </a:rPr>
              <a:t>in Shielded Execution with </a:t>
            </a:r>
            <a:r>
              <a:rPr lang="en-US" sz="3600" dirty="0">
                <a:solidFill>
                  <a:srgbClr val="C00000"/>
                </a:solidFill>
              </a:rPr>
              <a:t>Déjà </a:t>
            </a:r>
            <a:r>
              <a:rPr lang="en-US" sz="3600" dirty="0" smtClean="0">
                <a:solidFill>
                  <a:srgbClr val="C00000"/>
                </a:solidFill>
              </a:rPr>
              <a:t>Vu </a:t>
            </a:r>
            <a:endParaRPr lang="en-US" sz="3600" dirty="0">
              <a:solidFill>
                <a:srgbClr val="C00000"/>
              </a:solidFill>
            </a:endParaRPr>
          </a:p>
        </p:txBody>
      </p:sp>
      <p:sp>
        <p:nvSpPr>
          <p:cNvPr id="8" name="Subtitle 2"/>
          <p:cNvSpPr txBox="1">
            <a:spLocks/>
          </p:cNvSpPr>
          <p:nvPr/>
        </p:nvSpPr>
        <p:spPr>
          <a:xfrm>
            <a:off x="939800" y="4541984"/>
            <a:ext cx="7543800" cy="1109515"/>
          </a:xfrm>
          <a:prstGeom prst="rect">
            <a:avLst/>
          </a:prstGeom>
        </p:spPr>
        <p:txBody>
          <a:bodyPr/>
          <a:lstStyle>
            <a:lvl1pPr marL="0" indent="0" algn="ctr" defTabSz="457200" rtl="0" eaLnBrk="1" latinLnBrk="0" hangingPunct="1">
              <a:spcBef>
                <a:spcPct val="20000"/>
              </a:spcBef>
              <a:buFont typeface="Arial"/>
              <a:buNone/>
              <a:defRPr sz="4000" kern="1200" baseline="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smtClean="0">
                <a:solidFill>
                  <a:schemeClr val="tx1"/>
                </a:solidFill>
              </a:rPr>
              <a:t>Sanchuan Chen</a:t>
            </a:r>
            <a:r>
              <a:rPr lang="sk-SK" sz="1800" baseline="30000" dirty="0">
                <a:solidFill>
                  <a:schemeClr val="tx1"/>
                </a:solidFill>
              </a:rPr>
              <a:t>†</a:t>
            </a:r>
            <a:r>
              <a:rPr lang="en-US" sz="1800" dirty="0" smtClean="0">
                <a:solidFill>
                  <a:schemeClr val="tx1"/>
                </a:solidFill>
              </a:rPr>
              <a:t>, Xiaokuan Zhang</a:t>
            </a:r>
            <a:r>
              <a:rPr lang="sk-SK" sz="1800" baseline="30000" dirty="0" smtClean="0">
                <a:solidFill>
                  <a:schemeClr val="tx1"/>
                </a:solidFill>
              </a:rPr>
              <a:t>†</a:t>
            </a:r>
            <a:r>
              <a:rPr lang="en-US" sz="1800" dirty="0" smtClean="0">
                <a:solidFill>
                  <a:schemeClr val="tx1"/>
                </a:solidFill>
              </a:rPr>
              <a:t>, Michael K. Reiter</a:t>
            </a:r>
            <a:r>
              <a:rPr lang="en-US" sz="1800" baseline="30000" dirty="0" smtClean="0">
                <a:solidFill>
                  <a:schemeClr val="tx1"/>
                </a:solidFill>
              </a:rPr>
              <a:t>‡</a:t>
            </a:r>
            <a:r>
              <a:rPr lang="en-US" sz="1800" dirty="0" smtClean="0">
                <a:solidFill>
                  <a:schemeClr val="tx1"/>
                </a:solidFill>
              </a:rPr>
              <a:t>, Yinqian Zhang</a:t>
            </a:r>
            <a:r>
              <a:rPr lang="sk-SK" sz="1800" baseline="30000" dirty="0" smtClean="0">
                <a:solidFill>
                  <a:schemeClr val="tx1"/>
                </a:solidFill>
              </a:rPr>
              <a:t>†</a:t>
            </a:r>
            <a:endParaRPr lang="sk-SK" sz="1800" dirty="0" smtClean="0">
              <a:solidFill>
                <a:schemeClr val="tx1"/>
              </a:solidFill>
            </a:endParaRPr>
          </a:p>
          <a:p>
            <a:r>
              <a:rPr lang="sk-SK" sz="1800" i="1" baseline="30000" dirty="0" smtClean="0">
                <a:solidFill>
                  <a:schemeClr val="tx1"/>
                </a:solidFill>
              </a:rPr>
              <a:t>†</a:t>
            </a:r>
            <a:r>
              <a:rPr lang="sk-SK" sz="1800" i="1" dirty="0" smtClean="0">
                <a:solidFill>
                  <a:schemeClr val="tx1"/>
                </a:solidFill>
              </a:rPr>
              <a:t>The Ohio State University</a:t>
            </a:r>
          </a:p>
          <a:p>
            <a:r>
              <a:rPr lang="en-US" sz="1800" i="1" baseline="30000" dirty="0" smtClean="0">
                <a:solidFill>
                  <a:schemeClr val="tx1"/>
                </a:solidFill>
              </a:rPr>
              <a:t>‡</a:t>
            </a:r>
            <a:r>
              <a:rPr lang="en-US" sz="1800" i="1" dirty="0" smtClean="0">
                <a:solidFill>
                  <a:schemeClr val="tx1"/>
                </a:solidFill>
              </a:rPr>
              <a:t>The </a:t>
            </a:r>
            <a:r>
              <a:rPr lang="sk-SK" sz="1800" i="1" dirty="0" smtClean="0">
                <a:solidFill>
                  <a:schemeClr val="tx1"/>
                </a:solidFill>
              </a:rPr>
              <a:t>University </a:t>
            </a:r>
            <a:r>
              <a:rPr lang="sk-SK" sz="1800" i="1" dirty="0">
                <a:solidFill>
                  <a:schemeClr val="tx1"/>
                </a:solidFill>
              </a:rPr>
              <a:t>of North </a:t>
            </a:r>
            <a:r>
              <a:rPr lang="sk-SK" sz="1800" i="1" dirty="0" smtClean="0">
                <a:solidFill>
                  <a:schemeClr val="tx1"/>
                </a:solidFill>
              </a:rPr>
              <a:t>Carolina at Chapel Hill</a:t>
            </a:r>
            <a:endParaRPr lang="en-US" sz="1800" i="1" dirty="0">
              <a:solidFill>
                <a:schemeClr val="tx1"/>
              </a:solidFill>
            </a:endParaRPr>
          </a:p>
        </p:txBody>
      </p:sp>
      <p:sp>
        <p:nvSpPr>
          <p:cNvPr id="4" name="Rectangle 3"/>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7215875" y="460179"/>
            <a:ext cx="1736270" cy="490685"/>
          </a:xfrm>
          <a:prstGeom prst="rect">
            <a:avLst/>
          </a:prstGeom>
        </p:spPr>
      </p:pic>
      <p:pic>
        <p:nvPicPr>
          <p:cNvPr id="6" name="Picture 5"/>
          <p:cNvPicPr>
            <a:picLocks noChangeAspect="1"/>
          </p:cNvPicPr>
          <p:nvPr/>
        </p:nvPicPr>
        <p:blipFill>
          <a:blip r:embed="rId4"/>
          <a:stretch>
            <a:fillRect/>
          </a:stretch>
        </p:blipFill>
        <p:spPr>
          <a:xfrm>
            <a:off x="0" y="401971"/>
            <a:ext cx="3162300" cy="574963"/>
          </a:xfrm>
          <a:prstGeom prst="rect">
            <a:avLst/>
          </a:prstGeom>
        </p:spPr>
      </p:pic>
      <p:sp>
        <p:nvSpPr>
          <p:cNvPr id="9" name="Rectangle 8"/>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5733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1"/>
            <a:ext cx="8229600" cy="609600"/>
          </a:xfrm>
        </p:spPr>
        <p:txBody>
          <a:bodyPr/>
          <a:lstStyle/>
          <a:p>
            <a:pPr lvl="0"/>
            <a:r>
              <a:rPr lang="en-US" smtClean="0"/>
              <a:t>Trustworthy Reference Clock</a:t>
            </a:r>
            <a:endParaRPr lang="en-US" dirty="0"/>
          </a:p>
          <a:p>
            <a:endParaRPr lang="en-US" dirty="0"/>
          </a:p>
          <a:p>
            <a:endParaRPr lang="en-US" dirty="0">
              <a:solidFill>
                <a:schemeClr val="tx1"/>
              </a:solidFill>
            </a:endParaRPr>
          </a:p>
        </p:txBody>
      </p:sp>
      <p:sp>
        <p:nvSpPr>
          <p:cNvPr id="6" name="Rectangle 5"/>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7215875" y="460179"/>
            <a:ext cx="1736270" cy="490685"/>
          </a:xfrm>
          <a:prstGeom prst="rect">
            <a:avLst/>
          </a:prstGeom>
        </p:spPr>
      </p:pic>
      <p:pic>
        <p:nvPicPr>
          <p:cNvPr id="10" name="Picture 9"/>
          <p:cNvPicPr>
            <a:picLocks noChangeAspect="1"/>
          </p:cNvPicPr>
          <p:nvPr/>
        </p:nvPicPr>
        <p:blipFill>
          <a:blip r:embed="rId4"/>
          <a:stretch>
            <a:fillRect/>
          </a:stretch>
        </p:blipFill>
        <p:spPr>
          <a:xfrm>
            <a:off x="0" y="401971"/>
            <a:ext cx="3162300" cy="574963"/>
          </a:xfrm>
          <a:prstGeom prst="rect">
            <a:avLst/>
          </a:prstGeom>
        </p:spPr>
      </p:pic>
      <p:sp>
        <p:nvSpPr>
          <p:cNvPr id="11" name="Rectangle 10"/>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54990" y="1978223"/>
            <a:ext cx="1746910" cy="3368064"/>
          </a:xfrm>
          <a:prstGeom prst="rect">
            <a:avLst/>
          </a:prstGeom>
          <a:solidFill>
            <a:schemeClr val="bg1"/>
          </a:solidFill>
          <a:ln w="2222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Operating System</a:t>
            </a:r>
          </a:p>
          <a:p>
            <a:pPr algn="ctr"/>
            <a:r>
              <a:rPr lang="en-US" dirty="0" smtClean="0">
                <a:solidFill>
                  <a:schemeClr val="tx1"/>
                </a:solidFill>
              </a:rPr>
              <a:t>Clocks</a:t>
            </a: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3" name="Rectangle 12"/>
          <p:cNvSpPr/>
          <p:nvPr/>
        </p:nvSpPr>
        <p:spPr>
          <a:xfrm>
            <a:off x="2730599" y="1978223"/>
            <a:ext cx="1746910" cy="3368064"/>
          </a:xfrm>
          <a:prstGeom prst="rect">
            <a:avLst/>
          </a:prstGeom>
          <a:solidFill>
            <a:schemeClr val="bg1"/>
          </a:solidFill>
          <a:ln w="2222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Hardware Clocks and Timers</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p:cNvSpPr/>
          <p:nvPr/>
        </p:nvSpPr>
        <p:spPr>
          <a:xfrm>
            <a:off x="4706208" y="1978223"/>
            <a:ext cx="1746910" cy="3368064"/>
          </a:xfrm>
          <a:prstGeom prst="rect">
            <a:avLst/>
          </a:prstGeom>
          <a:solidFill>
            <a:schemeClr val="bg1"/>
          </a:solidFill>
          <a:ln w="2222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Remote Clocks</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5" name="Rectangle 14"/>
          <p:cNvSpPr/>
          <p:nvPr/>
        </p:nvSpPr>
        <p:spPr>
          <a:xfrm>
            <a:off x="6681817" y="1978223"/>
            <a:ext cx="1746910" cy="3368064"/>
          </a:xfrm>
          <a:prstGeom prst="rect">
            <a:avLst/>
          </a:prstGeom>
          <a:solidFill>
            <a:schemeClr val="bg1"/>
          </a:solidFill>
          <a:ln w="2222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Our timer</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6" name="Rectangle 15"/>
          <p:cNvSpPr/>
          <p:nvPr/>
        </p:nvSpPr>
        <p:spPr>
          <a:xfrm>
            <a:off x="6758893" y="3662255"/>
            <a:ext cx="1592758" cy="1397000"/>
          </a:xfrm>
          <a:prstGeom prst="rect">
            <a:avLst/>
          </a:prstGeom>
          <a:solidFill>
            <a:schemeClr val="bg1"/>
          </a:solidFill>
          <a:ln w="2222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20" name="Picture 19"/>
          <p:cNvPicPr>
            <a:picLocks noChangeAspect="1"/>
          </p:cNvPicPr>
          <p:nvPr/>
        </p:nvPicPr>
        <p:blipFill>
          <a:blip r:embed="rId5"/>
          <a:stretch>
            <a:fillRect/>
          </a:stretch>
        </p:blipFill>
        <p:spPr>
          <a:xfrm>
            <a:off x="6866297" y="3809026"/>
            <a:ext cx="1377950" cy="1103458"/>
          </a:xfrm>
          <a:prstGeom prst="rect">
            <a:avLst/>
          </a:prstGeom>
        </p:spPr>
      </p:pic>
      <p:pic>
        <p:nvPicPr>
          <p:cNvPr id="17" name="Picture 16"/>
          <p:cNvPicPr>
            <a:picLocks noChangeAspect="1"/>
          </p:cNvPicPr>
          <p:nvPr/>
        </p:nvPicPr>
        <p:blipFill>
          <a:blip r:embed="rId6"/>
          <a:stretch>
            <a:fillRect/>
          </a:stretch>
        </p:blipFill>
        <p:spPr>
          <a:xfrm>
            <a:off x="1907845" y="2084310"/>
            <a:ext cx="365455" cy="365455"/>
          </a:xfrm>
          <a:prstGeom prst="rect">
            <a:avLst/>
          </a:prstGeom>
        </p:spPr>
      </p:pic>
      <p:pic>
        <p:nvPicPr>
          <p:cNvPr id="18" name="Picture 17"/>
          <p:cNvPicPr>
            <a:picLocks noChangeAspect="1"/>
          </p:cNvPicPr>
          <p:nvPr/>
        </p:nvPicPr>
        <p:blipFill>
          <a:blip r:embed="rId6"/>
          <a:stretch>
            <a:fillRect/>
          </a:stretch>
        </p:blipFill>
        <p:spPr>
          <a:xfrm>
            <a:off x="3906059" y="2084310"/>
            <a:ext cx="365455" cy="365455"/>
          </a:xfrm>
          <a:prstGeom prst="rect">
            <a:avLst/>
          </a:prstGeom>
        </p:spPr>
      </p:pic>
      <p:pic>
        <p:nvPicPr>
          <p:cNvPr id="19" name="Picture 18"/>
          <p:cNvPicPr>
            <a:picLocks noChangeAspect="1"/>
          </p:cNvPicPr>
          <p:nvPr/>
        </p:nvPicPr>
        <p:blipFill>
          <a:blip r:embed="rId6"/>
          <a:stretch>
            <a:fillRect/>
          </a:stretch>
        </p:blipFill>
        <p:spPr>
          <a:xfrm>
            <a:off x="5856268" y="2084310"/>
            <a:ext cx="365455" cy="365455"/>
          </a:xfrm>
          <a:prstGeom prst="rect">
            <a:avLst/>
          </a:prstGeom>
        </p:spPr>
      </p:pic>
    </p:spTree>
    <p:extLst>
      <p:ext uri="{BB962C8B-B14F-4D97-AF65-F5344CB8AC3E}">
        <p14:creationId xmlns:p14="http://schemas.microsoft.com/office/powerpoint/2010/main" val="148256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394954" cy="5422900"/>
          </a:xfrm>
        </p:spPr>
        <p:txBody>
          <a:bodyPr/>
          <a:lstStyle/>
          <a:p>
            <a:pPr lvl="0"/>
            <a:r>
              <a:rPr lang="en-US" sz="3000" dirty="0" smtClean="0"/>
              <a:t>Requirements of a Trustworthy </a:t>
            </a:r>
            <a:r>
              <a:rPr lang="en-US" sz="3000" dirty="0"/>
              <a:t>R</a:t>
            </a:r>
            <a:r>
              <a:rPr lang="en-US" sz="3000" dirty="0" smtClean="0"/>
              <a:t>eference </a:t>
            </a:r>
            <a:r>
              <a:rPr lang="en-US" sz="3000" dirty="0"/>
              <a:t>C</a:t>
            </a:r>
            <a:r>
              <a:rPr lang="en-US" sz="3000" dirty="0" smtClean="0"/>
              <a:t>lock</a:t>
            </a:r>
            <a:endParaRPr lang="en-US" sz="3000" dirty="0"/>
          </a:p>
          <a:p>
            <a:pPr marL="342900" indent="-342900">
              <a:buFont typeface="Arial" charset="0"/>
              <a:buChar char="•"/>
            </a:pPr>
            <a:r>
              <a:rPr lang="en-US" sz="2400" dirty="0" smtClean="0">
                <a:solidFill>
                  <a:schemeClr val="tx1"/>
                </a:solidFill>
              </a:rPr>
              <a:t>R1: non-decreasing</a:t>
            </a:r>
          </a:p>
          <a:p>
            <a:pPr marL="891540" lvl="3" indent="-342900">
              <a:buFont typeface="Arial" charset="0"/>
              <a:buChar char="•"/>
            </a:pPr>
            <a:r>
              <a:rPr lang="en-US" dirty="0" smtClean="0">
                <a:solidFill>
                  <a:schemeClr val="tx1"/>
                </a:solidFill>
              </a:rPr>
              <a:t>The </a:t>
            </a:r>
            <a:r>
              <a:rPr lang="en-US" dirty="0">
                <a:solidFill>
                  <a:schemeClr val="tx1"/>
                </a:solidFill>
              </a:rPr>
              <a:t>clock provides an interface to a monotonically non-decreasing counter.</a:t>
            </a:r>
          </a:p>
          <a:p>
            <a:pPr marL="342900" indent="-342900">
              <a:buFont typeface="Arial" charset="0"/>
              <a:buChar char="•"/>
            </a:pPr>
            <a:r>
              <a:rPr lang="en-US" sz="2400" dirty="0" smtClean="0">
                <a:solidFill>
                  <a:schemeClr val="tx1"/>
                </a:solidFill>
              </a:rPr>
              <a:t>R2: confidentiality and integrity</a:t>
            </a:r>
            <a:endParaRPr lang="en-US" sz="2400" dirty="0">
              <a:solidFill>
                <a:schemeClr val="tx1"/>
              </a:solidFill>
            </a:endParaRPr>
          </a:p>
          <a:p>
            <a:pPr marL="891540" lvl="3" indent="-342900">
              <a:buFont typeface="Arial" charset="0"/>
              <a:buChar char="•"/>
            </a:pPr>
            <a:r>
              <a:rPr lang="en-US" dirty="0"/>
              <a:t>The counter value of the clock cannot be read or altered by the untrusted OS</a:t>
            </a:r>
            <a:r>
              <a:rPr lang="en-US" dirty="0" smtClean="0"/>
              <a:t>.</a:t>
            </a:r>
            <a:endParaRPr lang="en-US" dirty="0" smtClean="0">
              <a:solidFill>
                <a:schemeClr val="tx1"/>
              </a:solidFill>
            </a:endParaRPr>
          </a:p>
          <a:p>
            <a:pPr marL="342900" indent="-342900">
              <a:buFont typeface="Arial" charset="0"/>
              <a:buChar char="•"/>
            </a:pPr>
            <a:r>
              <a:rPr lang="en-US" sz="2400" dirty="0" smtClean="0">
                <a:solidFill>
                  <a:schemeClr val="tx1"/>
                </a:solidFill>
              </a:rPr>
              <a:t>R3: manipulation-resistant</a:t>
            </a:r>
          </a:p>
          <a:p>
            <a:pPr marL="891540" lvl="3" indent="-342900">
              <a:buFont typeface="Arial" charset="0"/>
              <a:buChar char="•"/>
            </a:pPr>
            <a:r>
              <a:rPr lang="en-US" dirty="0"/>
              <a:t>The clock cannot be silently stopped by the untrusted OS without being </a:t>
            </a:r>
            <a:r>
              <a:rPr lang="en-US" dirty="0" smtClean="0"/>
              <a:t>noticed</a:t>
            </a:r>
            <a:r>
              <a:rPr lang="en-US" dirty="0"/>
              <a:t>.</a:t>
            </a:r>
            <a:endParaRPr lang="en-US" dirty="0" smtClean="0"/>
          </a:p>
          <a:p>
            <a:pPr marL="891540" lvl="3" indent="-342900">
              <a:buFont typeface="Arial" charset="0"/>
              <a:buChar char="•"/>
            </a:pPr>
            <a:r>
              <a:rPr lang="en-US" dirty="0"/>
              <a:t>R</a:t>
            </a:r>
            <a:r>
              <a:rPr lang="en-US" dirty="0" smtClean="0"/>
              <a:t>eferencing </a:t>
            </a:r>
            <a:r>
              <a:rPr lang="en-US" dirty="0"/>
              <a:t>a clock that has been stopped will return a failure indicator</a:t>
            </a:r>
            <a:r>
              <a:rPr lang="en-US" dirty="0" smtClean="0"/>
              <a:t>.</a:t>
            </a:r>
            <a:endParaRPr lang="en-US" dirty="0"/>
          </a:p>
        </p:txBody>
      </p:sp>
      <p:sp>
        <p:nvSpPr>
          <p:cNvPr id="6" name="Rectangle 5"/>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7215875" y="460179"/>
            <a:ext cx="1736270" cy="490685"/>
          </a:xfrm>
          <a:prstGeom prst="rect">
            <a:avLst/>
          </a:prstGeom>
        </p:spPr>
      </p:pic>
      <p:pic>
        <p:nvPicPr>
          <p:cNvPr id="10" name="Picture 9"/>
          <p:cNvPicPr>
            <a:picLocks noChangeAspect="1"/>
          </p:cNvPicPr>
          <p:nvPr/>
        </p:nvPicPr>
        <p:blipFill>
          <a:blip r:embed="rId4"/>
          <a:stretch>
            <a:fillRect/>
          </a:stretch>
        </p:blipFill>
        <p:spPr>
          <a:xfrm>
            <a:off x="0" y="401971"/>
            <a:ext cx="3162300" cy="574963"/>
          </a:xfrm>
          <a:prstGeom prst="rect">
            <a:avLst/>
          </a:prstGeom>
        </p:spPr>
      </p:pic>
      <p:sp>
        <p:nvSpPr>
          <p:cNvPr id="11" name="Rectangle 10"/>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4648200" y="1473294"/>
            <a:ext cx="1841288" cy="461665"/>
            <a:chOff x="4648200" y="1473294"/>
            <a:chExt cx="1841288" cy="461665"/>
          </a:xfrm>
        </p:grpSpPr>
        <p:cxnSp>
          <p:nvCxnSpPr>
            <p:cNvPr id="4" name="Straight Arrow Connector 3"/>
            <p:cNvCxnSpPr/>
            <p:nvPr/>
          </p:nvCxnSpPr>
          <p:spPr>
            <a:xfrm flipH="1">
              <a:off x="4648200" y="1695450"/>
              <a:ext cx="1009650" cy="0"/>
            </a:xfrm>
            <a:prstGeom prst="straightConnector1">
              <a:avLst/>
            </a:prstGeom>
            <a:ln w="508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57850" y="1473294"/>
              <a:ext cx="831638" cy="461665"/>
            </a:xfrm>
            <a:prstGeom prst="rect">
              <a:avLst/>
            </a:prstGeom>
            <a:noFill/>
          </p:spPr>
          <p:txBody>
            <a:bodyPr wrap="square" rtlCol="0">
              <a:spAutoFit/>
            </a:bodyPr>
            <a:lstStyle/>
            <a:p>
              <a:pPr marL="0" lvl="1"/>
              <a:r>
                <a:rPr lang="en-US" sz="2400" b="1" dirty="0" smtClean="0">
                  <a:solidFill>
                    <a:srgbClr val="BB0000"/>
                  </a:solidFill>
                </a:rPr>
                <a:t>SGX</a:t>
              </a:r>
            </a:p>
          </p:txBody>
        </p:sp>
      </p:grpSp>
      <p:grpSp>
        <p:nvGrpSpPr>
          <p:cNvPr id="16" name="Group 15"/>
          <p:cNvGrpSpPr/>
          <p:nvPr/>
        </p:nvGrpSpPr>
        <p:grpSpPr>
          <a:xfrm>
            <a:off x="4953000" y="2473419"/>
            <a:ext cx="1536488" cy="461665"/>
            <a:chOff x="4953000" y="2473419"/>
            <a:chExt cx="1536488" cy="461665"/>
          </a:xfrm>
        </p:grpSpPr>
        <p:cxnSp>
          <p:nvCxnSpPr>
            <p:cNvPr id="12" name="Straight Arrow Connector 11"/>
            <p:cNvCxnSpPr/>
            <p:nvPr/>
          </p:nvCxnSpPr>
          <p:spPr>
            <a:xfrm flipH="1">
              <a:off x="4953000" y="2724150"/>
              <a:ext cx="704850" cy="0"/>
            </a:xfrm>
            <a:prstGeom prst="straightConnector1">
              <a:avLst/>
            </a:prstGeom>
            <a:ln w="508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57850" y="2473419"/>
              <a:ext cx="831638" cy="461665"/>
            </a:xfrm>
            <a:prstGeom prst="rect">
              <a:avLst/>
            </a:prstGeom>
            <a:noFill/>
          </p:spPr>
          <p:txBody>
            <a:bodyPr wrap="square" rtlCol="0">
              <a:spAutoFit/>
            </a:bodyPr>
            <a:lstStyle/>
            <a:p>
              <a:pPr marL="0" lvl="1"/>
              <a:r>
                <a:rPr lang="en-US" sz="2400" b="1" dirty="0" smtClean="0">
                  <a:solidFill>
                    <a:srgbClr val="BB0000"/>
                  </a:solidFill>
                </a:rPr>
                <a:t>SGX</a:t>
              </a:r>
            </a:p>
          </p:txBody>
        </p:sp>
      </p:grpSp>
      <p:grpSp>
        <p:nvGrpSpPr>
          <p:cNvPr id="17" name="Group 16"/>
          <p:cNvGrpSpPr/>
          <p:nvPr/>
        </p:nvGrpSpPr>
        <p:grpSpPr>
          <a:xfrm>
            <a:off x="4648200" y="3541067"/>
            <a:ext cx="1841288" cy="461665"/>
            <a:chOff x="4648200" y="3541067"/>
            <a:chExt cx="1841288" cy="461665"/>
          </a:xfrm>
        </p:grpSpPr>
        <p:cxnSp>
          <p:nvCxnSpPr>
            <p:cNvPr id="9" name="Straight Arrow Connector 8"/>
            <p:cNvCxnSpPr/>
            <p:nvPr/>
          </p:nvCxnSpPr>
          <p:spPr>
            <a:xfrm flipH="1">
              <a:off x="4648200" y="3771900"/>
              <a:ext cx="1009650" cy="0"/>
            </a:xfrm>
            <a:prstGeom prst="straightConnector1">
              <a:avLst/>
            </a:prstGeom>
            <a:ln w="508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57850" y="3541067"/>
              <a:ext cx="831638" cy="461665"/>
            </a:xfrm>
            <a:prstGeom prst="rect">
              <a:avLst/>
            </a:prstGeom>
            <a:noFill/>
          </p:spPr>
          <p:txBody>
            <a:bodyPr wrap="square" rtlCol="0">
              <a:spAutoFit/>
            </a:bodyPr>
            <a:lstStyle/>
            <a:p>
              <a:pPr marL="0" lvl="1"/>
              <a:r>
                <a:rPr lang="en-US" sz="2400" b="1" dirty="0" smtClean="0">
                  <a:solidFill>
                    <a:srgbClr val="BB0000"/>
                  </a:solidFill>
                </a:rPr>
                <a:t>?</a:t>
              </a:r>
            </a:p>
          </p:txBody>
        </p:sp>
      </p:grpSp>
    </p:spTree>
    <p:extLst>
      <p:ext uri="{BB962C8B-B14F-4D97-AF65-F5344CB8AC3E}">
        <p14:creationId xmlns:p14="http://schemas.microsoft.com/office/powerpoint/2010/main" val="86155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5" y="914400"/>
            <a:ext cx="8641249" cy="5448300"/>
          </a:xfrm>
          <a:noFill/>
          <a:ln>
            <a:solidFill>
              <a:srgbClr val="FFFFFF"/>
            </a:solidFill>
          </a:ln>
        </p:spPr>
        <p:txBody>
          <a:bodyPr/>
          <a:lstStyle/>
          <a:p>
            <a:r>
              <a:rPr lang="en-US" sz="2800" dirty="0"/>
              <a:t>Intel </a:t>
            </a:r>
            <a:r>
              <a:rPr lang="en-US" sz="2800" dirty="0" smtClean="0"/>
              <a:t>Transactional </a:t>
            </a:r>
            <a:r>
              <a:rPr lang="en-US" sz="2800" dirty="0"/>
              <a:t>Synchronization Extensions </a:t>
            </a:r>
            <a:r>
              <a:rPr lang="en-US" sz="2800" dirty="0" smtClean="0"/>
              <a:t>(TSX)</a:t>
            </a:r>
          </a:p>
          <a:p>
            <a:pPr marL="342900" indent="-342900">
              <a:buFont typeface="Arial" charset="0"/>
              <a:buChar char="•"/>
            </a:pPr>
            <a:r>
              <a:rPr lang="en-US" sz="2400" dirty="0" smtClean="0">
                <a:solidFill>
                  <a:schemeClr val="tx1"/>
                </a:solidFill>
              </a:rPr>
              <a:t>Transactional memory enables atomic execution of a set of memory read and write instructions on shared memory regions by concurrent threads.</a:t>
            </a:r>
          </a:p>
          <a:p>
            <a:pPr marL="342900" indent="-342900">
              <a:buFont typeface="Arial" charset="0"/>
              <a:buChar char="•"/>
            </a:pPr>
            <a:r>
              <a:rPr lang="en-US" sz="2400" dirty="0" smtClean="0">
                <a:solidFill>
                  <a:schemeClr val="tx1"/>
                </a:solidFill>
              </a:rPr>
              <a:t>Available in all Intel processors that support SGX such as Skylake and Kaby Lake.</a:t>
            </a:r>
          </a:p>
          <a:p>
            <a:pPr marL="342900" indent="-342900">
              <a:buFont typeface="Arial" charset="0"/>
              <a:buChar char="•"/>
            </a:pPr>
            <a:r>
              <a:rPr lang="en-US" sz="2400" dirty="0" smtClean="0">
                <a:solidFill>
                  <a:schemeClr val="tx1"/>
                </a:solidFill>
              </a:rPr>
              <a:t>Transactions will abort in case of</a:t>
            </a:r>
          </a:p>
          <a:p>
            <a:pPr marL="891540" lvl="3" indent="-342900">
              <a:buFont typeface="Arial" charset="0"/>
              <a:buChar char="•"/>
            </a:pPr>
            <a:r>
              <a:rPr lang="en-US" dirty="0" smtClean="0"/>
              <a:t>Read-set conflicts</a:t>
            </a:r>
          </a:p>
          <a:p>
            <a:pPr marL="891540" lvl="3" indent="-342900">
              <a:buFont typeface="Arial" charset="0"/>
              <a:buChar char="•"/>
            </a:pPr>
            <a:r>
              <a:rPr lang="en-US" dirty="0" smtClean="0">
                <a:solidFill>
                  <a:schemeClr val="tx1"/>
                </a:solidFill>
              </a:rPr>
              <a:t>Write-set conflicts</a:t>
            </a:r>
          </a:p>
          <a:p>
            <a:pPr marL="891540" lvl="3" indent="-342900">
              <a:buFont typeface="Arial" charset="0"/>
              <a:buChar char="•"/>
            </a:pPr>
            <a:r>
              <a:rPr lang="en-US" dirty="0" smtClean="0">
                <a:solidFill>
                  <a:schemeClr val="tx1"/>
                </a:solidFill>
              </a:rPr>
              <a:t>Context switch</a:t>
            </a:r>
          </a:p>
          <a:p>
            <a:pPr marL="891540" lvl="3" indent="-342900">
              <a:buFont typeface="Arial" charset="0"/>
              <a:buChar char="•"/>
            </a:pPr>
            <a:r>
              <a:rPr lang="en-US" dirty="0" smtClean="0"/>
              <a:t>Privilege level switch (e.g. exceptions, interrupts, and etc.)</a:t>
            </a:r>
            <a:endParaRPr lang="en-US" dirty="0" smtClean="0">
              <a:solidFill>
                <a:schemeClr val="tx1"/>
              </a:solidFill>
            </a:endParaRP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5" name="Picture 4"/>
          <p:cNvPicPr>
            <a:picLocks noChangeAspect="1"/>
          </p:cNvPicPr>
          <p:nvPr/>
        </p:nvPicPr>
        <p:blipFill>
          <a:blip r:embed="rId4"/>
          <a:stretch>
            <a:fillRect/>
          </a:stretch>
        </p:blipFill>
        <p:spPr>
          <a:xfrm>
            <a:off x="0" y="401971"/>
            <a:ext cx="3162300" cy="574963"/>
          </a:xfrm>
          <a:prstGeom prst="rect">
            <a:avLst/>
          </a:prstGeom>
        </p:spPr>
      </p:pic>
      <p:sp>
        <p:nvSpPr>
          <p:cNvPr id="6" name="Rectangle 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52695" y="4683737"/>
            <a:ext cx="7621354" cy="408963"/>
          </a:xfrm>
          <a:prstGeom prst="rect">
            <a:avLst/>
          </a:prstGeom>
          <a:noFill/>
          <a:ln w="28575">
            <a:solidFill>
              <a:srgbClr val="BB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srgbClr val="BB0000"/>
              </a:solidFill>
            </a:endParaRPr>
          </a:p>
        </p:txBody>
      </p:sp>
      <p:sp>
        <p:nvSpPr>
          <p:cNvPr id="10" name="Rectangle 9"/>
          <p:cNvSpPr/>
          <p:nvPr/>
        </p:nvSpPr>
        <p:spPr>
          <a:xfrm>
            <a:off x="652694" y="5232400"/>
            <a:ext cx="7621355" cy="1130300"/>
          </a:xfrm>
          <a:prstGeom prst="rect">
            <a:avLst/>
          </a:prstGeom>
          <a:noFill/>
          <a:ln w="28575">
            <a:solidFill>
              <a:srgbClr val="BB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rgbClr val="BB0000"/>
                </a:solidFill>
              </a:rPr>
              <a:t>Exceptions or interrupts of shielded execution will trigger transaction aborts.</a:t>
            </a:r>
            <a:endParaRPr lang="en-US" sz="3200" dirty="0">
              <a:solidFill>
                <a:srgbClr val="BB0000"/>
              </a:solidFill>
            </a:endParaRPr>
          </a:p>
        </p:txBody>
      </p:sp>
    </p:spTree>
    <p:extLst>
      <p:ext uri="{BB962C8B-B14F-4D97-AF65-F5344CB8AC3E}">
        <p14:creationId xmlns:p14="http://schemas.microsoft.com/office/powerpoint/2010/main" val="17518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p:tgtEl>
                                          <p:spTgt spid="10"/>
                                        </p:tgtEl>
                                        <p:attrNameLst>
                                          <p:attrName>ppt_y</p:attrName>
                                        </p:attrNameLst>
                                      </p:cBhvr>
                                      <p:tavLst>
                                        <p:tav tm="0">
                                          <p:val>
                                            <p:strVal val="#ppt_y+#ppt_h*1.125000"/>
                                          </p:val>
                                        </p:tav>
                                        <p:tav tm="100000">
                                          <p:val>
                                            <p:strVal val="#ppt_y"/>
                                          </p:val>
                                        </p:tav>
                                      </p:tavLst>
                                    </p:anim>
                                    <p:animEffect transition="in" filter="wipe(up)">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06413"/>
          </a:xfrm>
        </p:spPr>
        <p:txBody>
          <a:bodyPr/>
          <a:lstStyle/>
          <a:p>
            <a:pPr lvl="1">
              <a:spcBef>
                <a:spcPct val="20000"/>
              </a:spcBef>
            </a:pPr>
            <a:r>
              <a:rPr lang="en-US" sz="3200" dirty="0" smtClean="0">
                <a:solidFill>
                  <a:srgbClr val="C00000"/>
                </a:solidFill>
              </a:rPr>
              <a:t>Code </a:t>
            </a:r>
            <a:r>
              <a:rPr lang="en-US" sz="3200" dirty="0">
                <a:solidFill>
                  <a:srgbClr val="C00000"/>
                </a:solidFill>
              </a:rPr>
              <a:t>S</a:t>
            </a:r>
            <a:r>
              <a:rPr lang="en-US" sz="3200" dirty="0" smtClean="0">
                <a:solidFill>
                  <a:srgbClr val="C00000"/>
                </a:solidFill>
              </a:rPr>
              <a:t>nippet </a:t>
            </a:r>
            <a:r>
              <a:rPr lang="en-US" sz="3200" dirty="0">
                <a:solidFill>
                  <a:srgbClr val="C00000"/>
                </a:solidFill>
              </a:rPr>
              <a:t>for the </a:t>
            </a:r>
            <a:r>
              <a:rPr lang="en-US" sz="3200" dirty="0" smtClean="0">
                <a:solidFill>
                  <a:srgbClr val="C00000"/>
                </a:solidFill>
              </a:rPr>
              <a:t>Reference </a:t>
            </a:r>
            <a:r>
              <a:rPr lang="en-US" sz="3200" dirty="0">
                <a:solidFill>
                  <a:srgbClr val="C00000"/>
                </a:solidFill>
              </a:rPr>
              <a:t>C</a:t>
            </a:r>
            <a:r>
              <a:rPr lang="en-US" sz="3200" dirty="0" smtClean="0">
                <a:solidFill>
                  <a:srgbClr val="C00000"/>
                </a:solidFill>
              </a:rPr>
              <a:t>lock</a:t>
            </a:r>
            <a:endParaRPr lang="en-US" sz="3200" dirty="0">
              <a:solidFill>
                <a:srgbClr val="C00000"/>
              </a:solidFill>
            </a:endParaRPr>
          </a:p>
        </p:txBody>
      </p:sp>
      <p:pic>
        <p:nvPicPr>
          <p:cNvPr id="3" name="Picture 2"/>
          <p:cNvPicPr>
            <a:picLocks noChangeAspect="1"/>
          </p:cNvPicPr>
          <p:nvPr/>
        </p:nvPicPr>
        <p:blipFill>
          <a:blip r:embed="rId3"/>
          <a:stretch>
            <a:fillRect/>
          </a:stretch>
        </p:blipFill>
        <p:spPr>
          <a:xfrm>
            <a:off x="1358552" y="1431155"/>
            <a:ext cx="6779247" cy="4931545"/>
          </a:xfrm>
          <a:prstGeom prst="rect">
            <a:avLst/>
          </a:prstGeom>
        </p:spPr>
      </p:pic>
      <p:sp>
        <p:nvSpPr>
          <p:cNvPr id="11" name="TextBox 10"/>
          <p:cNvSpPr txBox="1"/>
          <p:nvPr/>
        </p:nvSpPr>
        <p:spPr>
          <a:xfrm>
            <a:off x="4495673" y="2553307"/>
            <a:ext cx="2374368" cy="461665"/>
          </a:xfrm>
          <a:prstGeom prst="rect">
            <a:avLst/>
          </a:prstGeom>
          <a:noFill/>
        </p:spPr>
        <p:txBody>
          <a:bodyPr wrap="none" rtlCol="0">
            <a:spAutoFit/>
          </a:bodyPr>
          <a:lstStyle/>
          <a:p>
            <a:r>
              <a:rPr lang="en-US" sz="2400" dirty="0" smtClean="0">
                <a:solidFill>
                  <a:srgbClr val="C00000"/>
                </a:solidFill>
              </a:rPr>
              <a:t>TSX transaction</a:t>
            </a:r>
            <a:endParaRPr lang="en-US" sz="2400" dirty="0">
              <a:solidFill>
                <a:srgbClr val="C00000"/>
              </a:solidFill>
            </a:endParaRPr>
          </a:p>
        </p:txBody>
      </p:sp>
      <p:cxnSp>
        <p:nvCxnSpPr>
          <p:cNvPr id="13" name="Straight Arrow Connector 12"/>
          <p:cNvCxnSpPr/>
          <p:nvPr/>
        </p:nvCxnSpPr>
        <p:spPr>
          <a:xfrm flipH="1">
            <a:off x="6401554" y="3350270"/>
            <a:ext cx="475488" cy="0"/>
          </a:xfrm>
          <a:prstGeom prst="straightConnector1">
            <a:avLst/>
          </a:prstGeom>
          <a:ln>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48856" y="3114266"/>
            <a:ext cx="1880643" cy="461665"/>
          </a:xfrm>
          <a:prstGeom prst="rect">
            <a:avLst/>
          </a:prstGeom>
          <a:noFill/>
        </p:spPr>
        <p:txBody>
          <a:bodyPr wrap="none" rtlCol="0">
            <a:spAutoFit/>
          </a:bodyPr>
          <a:lstStyle/>
          <a:p>
            <a:r>
              <a:rPr lang="en-US" sz="2400" dirty="0" smtClean="0">
                <a:solidFill>
                  <a:srgbClr val="C00000"/>
                </a:solidFill>
              </a:rPr>
              <a:t>randomness</a:t>
            </a:r>
            <a:endParaRPr lang="en-US" sz="2400" dirty="0">
              <a:solidFill>
                <a:srgbClr val="C00000"/>
              </a:solidFill>
            </a:endParaRPr>
          </a:p>
        </p:txBody>
      </p:sp>
      <p:sp>
        <p:nvSpPr>
          <p:cNvPr id="17" name="Rectangle 16"/>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4"/>
          <a:stretch>
            <a:fillRect/>
          </a:stretch>
        </p:blipFill>
        <p:spPr>
          <a:xfrm>
            <a:off x="7215875" y="460179"/>
            <a:ext cx="1736270" cy="490685"/>
          </a:xfrm>
          <a:prstGeom prst="rect">
            <a:avLst/>
          </a:prstGeom>
        </p:spPr>
      </p:pic>
      <p:pic>
        <p:nvPicPr>
          <p:cNvPr id="19" name="Picture 18"/>
          <p:cNvPicPr>
            <a:picLocks noChangeAspect="1"/>
          </p:cNvPicPr>
          <p:nvPr/>
        </p:nvPicPr>
        <p:blipFill>
          <a:blip r:embed="rId5"/>
          <a:stretch>
            <a:fillRect/>
          </a:stretch>
        </p:blipFill>
        <p:spPr>
          <a:xfrm>
            <a:off x="0" y="401971"/>
            <a:ext cx="3162300" cy="574963"/>
          </a:xfrm>
          <a:prstGeom prst="rect">
            <a:avLst/>
          </a:prstGeom>
        </p:spPr>
      </p:pic>
      <p:sp>
        <p:nvSpPr>
          <p:cNvPr id="20" name="Rectangle 19"/>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2196846" y="3009906"/>
            <a:ext cx="4597654" cy="1663694"/>
          </a:xfrm>
          <a:prstGeom prst="rect">
            <a:avLst/>
          </a:prstGeom>
          <a:noFill/>
          <a:ln w="38100">
            <a:solidFill>
              <a:srgbClr val="BB0000"/>
            </a:solidFill>
          </a:ln>
        </p:spPr>
        <p:txBody>
          <a:bodyPr wrap="square" rtlCol="0">
            <a:spAutoFit/>
          </a:bodyPr>
          <a:lstStyle/>
          <a:p>
            <a:endParaRPr lang="en-US" sz="1400" dirty="0">
              <a:solidFill>
                <a:srgbClr val="C00000"/>
              </a:solidFill>
            </a:endParaRPr>
          </a:p>
        </p:txBody>
      </p:sp>
      <p:cxnSp>
        <p:nvCxnSpPr>
          <p:cNvPr id="21" name="Straight Arrow Connector 20"/>
          <p:cNvCxnSpPr/>
          <p:nvPr/>
        </p:nvCxnSpPr>
        <p:spPr>
          <a:xfrm flipH="1" flipV="1">
            <a:off x="6397725" y="5585909"/>
            <a:ext cx="472316" cy="0"/>
          </a:xfrm>
          <a:prstGeom prst="straightConnector1">
            <a:avLst/>
          </a:prstGeom>
          <a:ln>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852461" y="5070959"/>
            <a:ext cx="2462990" cy="1200329"/>
          </a:xfrm>
          <a:prstGeom prst="rect">
            <a:avLst/>
          </a:prstGeom>
          <a:noFill/>
        </p:spPr>
        <p:txBody>
          <a:bodyPr wrap="square" rtlCol="0">
            <a:spAutoFit/>
          </a:bodyPr>
          <a:lstStyle/>
          <a:p>
            <a:r>
              <a:rPr lang="en-US" sz="2400" dirty="0" smtClean="0">
                <a:solidFill>
                  <a:srgbClr val="C00000"/>
                </a:solidFill>
              </a:rPr>
              <a:t>increase timer outside TSX transaction</a:t>
            </a:r>
            <a:endParaRPr lang="en-US" sz="2400" dirty="0">
              <a:solidFill>
                <a:srgbClr val="C00000"/>
              </a:solidFill>
            </a:endParaRPr>
          </a:p>
        </p:txBody>
      </p:sp>
      <p:sp>
        <p:nvSpPr>
          <p:cNvPr id="4" name="TextBox 3"/>
          <p:cNvSpPr txBox="1"/>
          <p:nvPr/>
        </p:nvSpPr>
        <p:spPr>
          <a:xfrm>
            <a:off x="9942022" y="5403273"/>
            <a:ext cx="184731" cy="369332"/>
          </a:xfrm>
          <a:prstGeom prst="rect">
            <a:avLst/>
          </a:prstGeom>
          <a:noFill/>
        </p:spPr>
        <p:txBody>
          <a:bodyPr wrap="none" rtlCol="0">
            <a:spAutoFit/>
          </a:bodyPr>
          <a:lstStyle/>
          <a:p>
            <a:endParaRPr lang="en-US"/>
          </a:p>
        </p:txBody>
      </p:sp>
      <p:sp>
        <p:nvSpPr>
          <p:cNvPr id="16" name="TextBox 15"/>
          <p:cNvSpPr txBox="1"/>
          <p:nvPr/>
        </p:nvSpPr>
        <p:spPr>
          <a:xfrm>
            <a:off x="1901446" y="1754632"/>
            <a:ext cx="5329925" cy="442178"/>
          </a:xfrm>
          <a:prstGeom prst="rect">
            <a:avLst/>
          </a:prstGeom>
          <a:noFill/>
          <a:ln w="38100">
            <a:solidFill>
              <a:srgbClr val="BB0000"/>
            </a:solidFill>
          </a:ln>
        </p:spPr>
        <p:txBody>
          <a:bodyPr wrap="square" rtlCol="0">
            <a:spAutoFit/>
          </a:bodyPr>
          <a:lstStyle/>
          <a:p>
            <a:endParaRPr lang="en-US" sz="1400" dirty="0">
              <a:solidFill>
                <a:srgbClr val="C00000"/>
              </a:solidFill>
            </a:endParaRPr>
          </a:p>
        </p:txBody>
      </p:sp>
      <p:sp>
        <p:nvSpPr>
          <p:cNvPr id="24" name="TextBox 23"/>
          <p:cNvSpPr txBox="1"/>
          <p:nvPr/>
        </p:nvSpPr>
        <p:spPr>
          <a:xfrm>
            <a:off x="2402596" y="4825651"/>
            <a:ext cx="2252531" cy="490615"/>
          </a:xfrm>
          <a:prstGeom prst="rect">
            <a:avLst/>
          </a:prstGeom>
          <a:noFill/>
          <a:ln w="38100">
            <a:solidFill>
              <a:srgbClr val="BB0000"/>
            </a:solidFill>
          </a:ln>
        </p:spPr>
        <p:txBody>
          <a:bodyPr wrap="square" rtlCol="0">
            <a:spAutoFit/>
          </a:bodyPr>
          <a:lstStyle/>
          <a:p>
            <a:endParaRPr lang="en-US" sz="1400" dirty="0">
              <a:solidFill>
                <a:srgbClr val="C00000"/>
              </a:solidFill>
            </a:endParaRPr>
          </a:p>
        </p:txBody>
      </p:sp>
      <p:sp>
        <p:nvSpPr>
          <p:cNvPr id="25" name="TextBox 24"/>
          <p:cNvSpPr txBox="1"/>
          <p:nvPr/>
        </p:nvSpPr>
        <p:spPr>
          <a:xfrm>
            <a:off x="2402596" y="5468318"/>
            <a:ext cx="2093077" cy="304287"/>
          </a:xfrm>
          <a:prstGeom prst="rect">
            <a:avLst/>
          </a:prstGeom>
          <a:noFill/>
          <a:ln w="38100">
            <a:solidFill>
              <a:srgbClr val="BB0000"/>
            </a:solidFill>
          </a:ln>
        </p:spPr>
        <p:txBody>
          <a:bodyPr wrap="square" rtlCol="0">
            <a:spAutoFit/>
          </a:bodyPr>
          <a:lstStyle/>
          <a:p>
            <a:endParaRPr lang="en-US" sz="1400" dirty="0">
              <a:solidFill>
                <a:srgbClr val="C00000"/>
              </a:solidFill>
            </a:endParaRPr>
          </a:p>
        </p:txBody>
      </p:sp>
    </p:spTree>
    <p:extLst>
      <p:ext uri="{BB962C8B-B14F-4D97-AF65-F5344CB8AC3E}">
        <p14:creationId xmlns:p14="http://schemas.microsoft.com/office/powerpoint/2010/main" val="11025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1"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2" grpId="0" animBg="1"/>
      <p:bldP spid="23" grpId="0"/>
      <p:bldP spid="16" grpId="0" animBg="1"/>
      <p:bldP spid="16" grpId="1" animBg="1"/>
      <p:bldP spid="24" grpId="0" animBg="1"/>
      <p:bldP spid="24" grpId="1"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493713"/>
          </a:xfrm>
        </p:spPr>
        <p:txBody>
          <a:bodyPr/>
          <a:lstStyle/>
          <a:p>
            <a:r>
              <a:rPr lang="en-US" dirty="0"/>
              <a:t>System A</a:t>
            </a:r>
            <a:r>
              <a:rPr lang="en-US" dirty="0" smtClean="0"/>
              <a:t>rchitecture</a:t>
            </a:r>
            <a:endParaRPr lang="en-US" dirty="0"/>
          </a:p>
        </p:txBody>
      </p:sp>
      <p:sp>
        <p:nvSpPr>
          <p:cNvPr id="3" name="Rectangle 2"/>
          <p:cNvSpPr/>
          <p:nvPr/>
        </p:nvSpPr>
        <p:spPr>
          <a:xfrm>
            <a:off x="965200" y="2041056"/>
            <a:ext cx="7315200" cy="36253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65200" y="4009556"/>
            <a:ext cx="7315200" cy="58420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OS</a:t>
            </a:r>
            <a:endParaRPr lang="en-US" dirty="0">
              <a:solidFill>
                <a:schemeClr val="tx1"/>
              </a:solidFill>
            </a:endParaRPr>
          </a:p>
        </p:txBody>
      </p:sp>
      <p:sp>
        <p:nvSpPr>
          <p:cNvPr id="9" name="Rectangle 8"/>
          <p:cNvSpPr/>
          <p:nvPr/>
        </p:nvSpPr>
        <p:spPr>
          <a:xfrm>
            <a:off x="1422400" y="4746156"/>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0</a:t>
            </a:r>
            <a:endParaRPr lang="en-US" dirty="0">
              <a:solidFill>
                <a:schemeClr val="tx1"/>
              </a:solidFill>
            </a:endParaRPr>
          </a:p>
        </p:txBody>
      </p:sp>
      <p:sp>
        <p:nvSpPr>
          <p:cNvPr id="11" name="Rectangle 10"/>
          <p:cNvSpPr/>
          <p:nvPr/>
        </p:nvSpPr>
        <p:spPr>
          <a:xfrm>
            <a:off x="3136900" y="4746156"/>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1</a:t>
            </a:r>
            <a:endParaRPr lang="en-US" dirty="0">
              <a:solidFill>
                <a:schemeClr val="tx1"/>
              </a:solidFill>
            </a:endParaRPr>
          </a:p>
        </p:txBody>
      </p:sp>
      <p:sp>
        <p:nvSpPr>
          <p:cNvPr id="12" name="Rectangle 11"/>
          <p:cNvSpPr/>
          <p:nvPr/>
        </p:nvSpPr>
        <p:spPr>
          <a:xfrm>
            <a:off x="4927600" y="4746156"/>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2</a:t>
            </a:r>
            <a:endParaRPr lang="en-US" dirty="0">
              <a:solidFill>
                <a:schemeClr val="tx1"/>
              </a:solidFill>
            </a:endParaRPr>
          </a:p>
        </p:txBody>
      </p:sp>
      <p:sp>
        <p:nvSpPr>
          <p:cNvPr id="13" name="Rectangle 12"/>
          <p:cNvSpPr/>
          <p:nvPr/>
        </p:nvSpPr>
        <p:spPr>
          <a:xfrm>
            <a:off x="6680200" y="4746156"/>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3</a:t>
            </a:r>
            <a:endParaRPr lang="en-US" dirty="0">
              <a:solidFill>
                <a:schemeClr val="tx1"/>
              </a:solidFill>
            </a:endParaRPr>
          </a:p>
        </p:txBody>
      </p:sp>
      <p:sp>
        <p:nvSpPr>
          <p:cNvPr id="15" name="TextBox 14"/>
          <p:cNvSpPr txBox="1"/>
          <p:nvPr/>
        </p:nvSpPr>
        <p:spPr>
          <a:xfrm>
            <a:off x="4238181" y="5297058"/>
            <a:ext cx="671979" cy="369332"/>
          </a:xfrm>
          <a:prstGeom prst="rect">
            <a:avLst/>
          </a:prstGeom>
          <a:noFill/>
        </p:spPr>
        <p:txBody>
          <a:bodyPr wrap="none" rtlCol="0">
            <a:spAutoFit/>
          </a:bodyPr>
          <a:lstStyle/>
          <a:p>
            <a:r>
              <a:rPr lang="en-US" smtClean="0"/>
              <a:t>CPU</a:t>
            </a:r>
            <a:endParaRPr lang="en-US"/>
          </a:p>
        </p:txBody>
      </p:sp>
      <p:sp>
        <p:nvSpPr>
          <p:cNvPr id="16" name="Rectangle 15"/>
          <p:cNvSpPr/>
          <p:nvPr/>
        </p:nvSpPr>
        <p:spPr>
          <a:xfrm>
            <a:off x="1104900" y="2193456"/>
            <a:ext cx="4660900" cy="17018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p:txBody>
      </p:sp>
      <p:sp>
        <p:nvSpPr>
          <p:cNvPr id="17" name="Rectangle 16"/>
          <p:cNvSpPr/>
          <p:nvPr/>
        </p:nvSpPr>
        <p:spPr>
          <a:xfrm>
            <a:off x="5905500" y="2193456"/>
            <a:ext cx="1028700" cy="16891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9" name="Rectangle 18"/>
          <p:cNvSpPr/>
          <p:nvPr/>
        </p:nvSpPr>
        <p:spPr>
          <a:xfrm>
            <a:off x="7092950" y="2193456"/>
            <a:ext cx="1028700" cy="16891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20" name="Rectangle 19"/>
          <p:cNvSpPr/>
          <p:nvPr/>
        </p:nvSpPr>
        <p:spPr>
          <a:xfrm>
            <a:off x="1257300" y="2534769"/>
            <a:ext cx="2815781" cy="120963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162488" y="3404937"/>
            <a:ext cx="1005403" cy="369332"/>
          </a:xfrm>
          <a:prstGeom prst="rect">
            <a:avLst/>
          </a:prstGeom>
          <a:noFill/>
        </p:spPr>
        <p:txBody>
          <a:bodyPr wrap="none" rtlCol="0">
            <a:spAutoFit/>
          </a:bodyPr>
          <a:lstStyle/>
          <a:p>
            <a:r>
              <a:rPr lang="en-US" dirty="0" smtClean="0"/>
              <a:t>Enclave</a:t>
            </a:r>
            <a:endParaRPr lang="en-US" dirty="0"/>
          </a:p>
        </p:txBody>
      </p:sp>
      <p:sp>
        <p:nvSpPr>
          <p:cNvPr id="22" name="Rectangle 21"/>
          <p:cNvSpPr/>
          <p:nvPr/>
        </p:nvSpPr>
        <p:spPr>
          <a:xfrm>
            <a:off x="1412116" y="2665677"/>
            <a:ext cx="1117600" cy="7419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Application</a:t>
            </a:r>
          </a:p>
          <a:p>
            <a:pPr algn="ctr"/>
            <a:r>
              <a:rPr lang="en-US" sz="1400" dirty="0" smtClean="0">
                <a:solidFill>
                  <a:schemeClr val="tx1"/>
                </a:solidFill>
              </a:rPr>
              <a:t>Thread</a:t>
            </a:r>
            <a:endParaRPr lang="en-US" sz="1400" dirty="0">
              <a:solidFill>
                <a:schemeClr val="tx1"/>
              </a:solidFill>
            </a:endParaRPr>
          </a:p>
        </p:txBody>
      </p:sp>
      <p:sp>
        <p:nvSpPr>
          <p:cNvPr id="23" name="Rectangle 22"/>
          <p:cNvSpPr/>
          <p:nvPr/>
        </p:nvSpPr>
        <p:spPr>
          <a:xfrm>
            <a:off x="2688466" y="2660617"/>
            <a:ext cx="1117600" cy="7419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Reference Clock Thread</a:t>
            </a:r>
            <a:endParaRPr lang="en-US" sz="1400" dirty="0">
              <a:solidFill>
                <a:schemeClr val="tx1"/>
              </a:solidFill>
            </a:endParaRPr>
          </a:p>
        </p:txBody>
      </p:sp>
      <p:sp>
        <p:nvSpPr>
          <p:cNvPr id="55" name="Rectangle 54"/>
          <p:cNvSpPr/>
          <p:nvPr/>
        </p:nvSpPr>
        <p:spPr>
          <a:xfrm>
            <a:off x="4238181" y="2534769"/>
            <a:ext cx="1438719" cy="120963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Untrusted Components</a:t>
            </a:r>
            <a:endParaRPr lang="en-US" sz="1400" dirty="0">
              <a:solidFill>
                <a:schemeClr val="tx1"/>
              </a:solidFill>
            </a:endParaRPr>
          </a:p>
        </p:txBody>
      </p:sp>
      <p:sp>
        <p:nvSpPr>
          <p:cNvPr id="24" name="Rectangle 23"/>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3"/>
          <a:stretch>
            <a:fillRect/>
          </a:stretch>
        </p:blipFill>
        <p:spPr>
          <a:xfrm>
            <a:off x="7215875" y="460179"/>
            <a:ext cx="1736270" cy="490685"/>
          </a:xfrm>
          <a:prstGeom prst="rect">
            <a:avLst/>
          </a:prstGeom>
        </p:spPr>
      </p:pic>
      <p:pic>
        <p:nvPicPr>
          <p:cNvPr id="26" name="Picture 25"/>
          <p:cNvPicPr>
            <a:picLocks noChangeAspect="1"/>
          </p:cNvPicPr>
          <p:nvPr/>
        </p:nvPicPr>
        <p:blipFill>
          <a:blip r:embed="rId4"/>
          <a:stretch>
            <a:fillRect/>
          </a:stretch>
        </p:blipFill>
        <p:spPr>
          <a:xfrm>
            <a:off x="0" y="401971"/>
            <a:ext cx="3162300" cy="574963"/>
          </a:xfrm>
          <a:prstGeom prst="rect">
            <a:avLst/>
          </a:prstGeom>
        </p:spPr>
      </p:pic>
      <p:sp>
        <p:nvSpPr>
          <p:cNvPr id="27" name="Rectangle 26"/>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4461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3581400"/>
          </a:xfrm>
        </p:spPr>
        <p:txBody>
          <a:bodyPr/>
          <a:lstStyle/>
          <a:p>
            <a:r>
              <a:rPr lang="en-US" dirty="0" smtClean="0">
                <a:solidFill>
                  <a:srgbClr val="C00000"/>
                </a:solidFill>
              </a:rPr>
              <a:t>Training &amp; Detection</a:t>
            </a:r>
            <a:endParaRPr lang="en-US" dirty="0">
              <a:solidFill>
                <a:srgbClr val="C00000"/>
              </a:solidFill>
            </a:endParaRPr>
          </a:p>
          <a:p>
            <a:pPr marL="342900" lvl="1" indent="-342900">
              <a:spcBef>
                <a:spcPct val="20000"/>
              </a:spcBef>
              <a:buFont typeface="Arial" charset="0"/>
              <a:buChar char="•"/>
            </a:pPr>
            <a:r>
              <a:rPr lang="en-US" dirty="0" smtClean="0">
                <a:solidFill>
                  <a:schemeClr val="tx1"/>
                </a:solidFill>
              </a:rPr>
              <a:t>Training mode</a:t>
            </a:r>
          </a:p>
          <a:p>
            <a:pPr marL="891540" lvl="3" indent="-342900">
              <a:spcBef>
                <a:spcPct val="20000"/>
              </a:spcBef>
              <a:buFont typeface="Arial" charset="0"/>
              <a:buChar char="•"/>
            </a:pPr>
            <a:r>
              <a:rPr lang="en-US" dirty="0" smtClean="0"/>
              <a:t>Pathlet execution time without AEXs</a:t>
            </a:r>
          </a:p>
          <a:p>
            <a:pPr marL="891540" lvl="3" indent="-342900">
              <a:spcBef>
                <a:spcPct val="20000"/>
              </a:spcBef>
              <a:buFont typeface="Arial" charset="0"/>
              <a:buChar char="•"/>
            </a:pPr>
            <a:r>
              <a:rPr lang="en-US" dirty="0" smtClean="0"/>
              <a:t>Minimum time of one AEX</a:t>
            </a:r>
          </a:p>
          <a:p>
            <a:pPr marL="342900" lvl="1" indent="-342900">
              <a:spcBef>
                <a:spcPct val="20000"/>
              </a:spcBef>
              <a:buFont typeface="Arial" charset="0"/>
              <a:buChar char="•"/>
            </a:pPr>
            <a:r>
              <a:rPr lang="en-US" dirty="0" smtClean="0">
                <a:solidFill>
                  <a:schemeClr val="tx1"/>
                </a:solidFill>
              </a:rPr>
              <a:t>Detection mode</a:t>
            </a:r>
          </a:p>
          <a:p>
            <a:pPr marL="891540" lvl="3" indent="-342900">
              <a:spcBef>
                <a:spcPct val="20000"/>
              </a:spcBef>
              <a:buFont typeface="Arial" charset="0"/>
              <a:buChar char="•"/>
            </a:pPr>
            <a:r>
              <a:rPr lang="en-US" dirty="0" smtClean="0"/>
              <a:t>app-AEX alarms</a:t>
            </a:r>
          </a:p>
          <a:p>
            <a:pPr lvl="4">
              <a:spcBef>
                <a:spcPct val="20000"/>
              </a:spcBef>
            </a:pPr>
            <a:r>
              <a:rPr lang="en-US" dirty="0" smtClean="0">
                <a:solidFill>
                  <a:schemeClr val="tx1"/>
                </a:solidFill>
              </a:rPr>
              <a:t>	pathlet execution time </a:t>
            </a:r>
            <a:r>
              <a:rPr lang="en-US" dirty="0">
                <a:solidFill>
                  <a:schemeClr val="tx1"/>
                </a:solidFill>
              </a:rPr>
              <a:t>&gt; threshold</a:t>
            </a:r>
          </a:p>
          <a:p>
            <a:pPr marL="891540" lvl="3" indent="-342900">
              <a:spcBef>
                <a:spcPct val="20000"/>
              </a:spcBef>
              <a:buFont typeface="Arial" charset="0"/>
              <a:buChar char="•"/>
            </a:pPr>
            <a:r>
              <a:rPr lang="en-US" dirty="0"/>
              <a:t>clock-AEX </a:t>
            </a:r>
            <a:r>
              <a:rPr lang="en-US" dirty="0" smtClean="0"/>
              <a:t>alarms</a:t>
            </a:r>
          </a:p>
          <a:p>
            <a:pPr lvl="4">
              <a:spcBef>
                <a:spcPct val="20000"/>
              </a:spcBef>
            </a:pPr>
            <a:r>
              <a:rPr lang="en-US" dirty="0" smtClean="0">
                <a:solidFill>
                  <a:schemeClr val="tx1"/>
                </a:solidFill>
              </a:rPr>
              <a:t>	reference clock interrupted</a:t>
            </a:r>
            <a:endParaRPr lang="en-US" dirty="0">
              <a:solidFill>
                <a:schemeClr val="tx1"/>
              </a:solidFill>
            </a:endParaRPr>
          </a:p>
          <a:p>
            <a:endParaRPr lang="en-US" dirty="0">
              <a:solidFill>
                <a:srgbClr val="C00000"/>
              </a:solidFill>
            </a:endParaRPr>
          </a:p>
        </p:txBody>
      </p:sp>
      <p:sp>
        <p:nvSpPr>
          <p:cNvPr id="13" name="Rectangle 1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stretch>
            <a:fillRect/>
          </a:stretch>
        </p:blipFill>
        <p:spPr>
          <a:xfrm>
            <a:off x="7215875" y="460179"/>
            <a:ext cx="1736270" cy="490685"/>
          </a:xfrm>
          <a:prstGeom prst="rect">
            <a:avLst/>
          </a:prstGeom>
        </p:spPr>
      </p:pic>
      <p:pic>
        <p:nvPicPr>
          <p:cNvPr id="15" name="Picture 14"/>
          <p:cNvPicPr>
            <a:picLocks noChangeAspect="1"/>
          </p:cNvPicPr>
          <p:nvPr/>
        </p:nvPicPr>
        <p:blipFill>
          <a:blip r:embed="rId4"/>
          <a:stretch>
            <a:fillRect/>
          </a:stretch>
        </p:blipFill>
        <p:spPr>
          <a:xfrm>
            <a:off x="0" y="401971"/>
            <a:ext cx="3162300" cy="574963"/>
          </a:xfrm>
          <a:prstGeom prst="rect">
            <a:avLst/>
          </a:prstGeom>
        </p:spPr>
      </p:pic>
      <p:sp>
        <p:nvSpPr>
          <p:cNvPr id="16" name="Rectangle 1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5" name="Group 84"/>
          <p:cNvGrpSpPr>
            <a:grpSpLocks noChangeAspect="1"/>
          </p:cNvGrpSpPr>
          <p:nvPr/>
        </p:nvGrpSpPr>
        <p:grpSpPr>
          <a:xfrm>
            <a:off x="5735782" y="1123757"/>
            <a:ext cx="2909453" cy="3221408"/>
            <a:chOff x="3629254" y="1919484"/>
            <a:chExt cx="2500632" cy="2768752"/>
          </a:xfrm>
        </p:grpSpPr>
        <p:sp>
          <p:nvSpPr>
            <p:cNvPr id="60" name="Oval 59"/>
            <p:cNvSpPr/>
            <p:nvPr/>
          </p:nvSpPr>
          <p:spPr>
            <a:xfrm>
              <a:off x="4506141" y="2103958"/>
              <a:ext cx="768119" cy="39659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61" name="Oval 60"/>
            <p:cNvSpPr/>
            <p:nvPr/>
          </p:nvSpPr>
          <p:spPr>
            <a:xfrm>
              <a:off x="5361767" y="3439851"/>
              <a:ext cx="768119" cy="396598"/>
            </a:xfrm>
            <a:prstGeom prst="ellipse">
              <a:avLst/>
            </a:prstGeom>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5</a:t>
              </a:r>
            </a:p>
          </p:txBody>
        </p:sp>
        <p:sp>
          <p:nvSpPr>
            <p:cNvPr id="62" name="Oval 61"/>
            <p:cNvSpPr/>
            <p:nvPr/>
          </p:nvSpPr>
          <p:spPr>
            <a:xfrm>
              <a:off x="4506141" y="3974617"/>
              <a:ext cx="768119" cy="39659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6</a:t>
              </a:r>
            </a:p>
          </p:txBody>
        </p:sp>
        <p:sp>
          <p:nvSpPr>
            <p:cNvPr id="63" name="Oval 62"/>
            <p:cNvSpPr/>
            <p:nvPr/>
          </p:nvSpPr>
          <p:spPr>
            <a:xfrm>
              <a:off x="3638977" y="3439851"/>
              <a:ext cx="768119" cy="39659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4</a:t>
              </a:r>
              <a:endParaRPr lang="en-US" sz="1400" dirty="0">
                <a:solidFill>
                  <a:schemeClr val="tx1"/>
                </a:solidFill>
              </a:endParaRPr>
            </a:p>
          </p:txBody>
        </p:sp>
        <p:sp>
          <p:nvSpPr>
            <p:cNvPr id="64" name="Oval 63"/>
            <p:cNvSpPr/>
            <p:nvPr/>
          </p:nvSpPr>
          <p:spPr>
            <a:xfrm>
              <a:off x="5361767" y="2726232"/>
              <a:ext cx="768119" cy="39659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
          <p:nvSpPr>
            <p:cNvPr id="65" name="Oval 64"/>
            <p:cNvSpPr/>
            <p:nvPr/>
          </p:nvSpPr>
          <p:spPr>
            <a:xfrm>
              <a:off x="3629254" y="2726232"/>
              <a:ext cx="768119" cy="396598"/>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a:t>
              </a:r>
            </a:p>
          </p:txBody>
        </p:sp>
        <p:cxnSp>
          <p:nvCxnSpPr>
            <p:cNvPr id="66" name="Straight Arrow Connector 65"/>
            <p:cNvCxnSpPr>
              <a:stCxn id="61" idx="5"/>
              <a:endCxn id="67" idx="1"/>
            </p:cNvCxnSpPr>
            <p:nvPr/>
          </p:nvCxnSpPr>
          <p:spPr>
            <a:xfrm>
              <a:off x="5161771" y="2442476"/>
              <a:ext cx="312484" cy="3418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6" idx="5"/>
              <a:endCxn id="65" idx="1"/>
            </p:cNvCxnSpPr>
            <p:nvPr/>
          </p:nvCxnSpPr>
          <p:spPr>
            <a:xfrm>
              <a:off x="4294607" y="3778369"/>
              <a:ext cx="324022" cy="254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61" idx="3"/>
              <a:endCxn id="68" idx="7"/>
            </p:cNvCxnSpPr>
            <p:nvPr/>
          </p:nvCxnSpPr>
          <p:spPr>
            <a:xfrm flipH="1">
              <a:off x="4284884" y="2442476"/>
              <a:ext cx="333745" cy="3418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63" idx="3"/>
              <a:endCxn id="65" idx="7"/>
            </p:cNvCxnSpPr>
            <p:nvPr/>
          </p:nvCxnSpPr>
          <p:spPr>
            <a:xfrm flipH="1">
              <a:off x="5161771" y="3778369"/>
              <a:ext cx="312484" cy="254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8" idx="4"/>
              <a:endCxn id="66" idx="0"/>
            </p:cNvCxnSpPr>
            <p:nvPr/>
          </p:nvCxnSpPr>
          <p:spPr>
            <a:xfrm>
              <a:off x="4013313" y="3122830"/>
              <a:ext cx="9723"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67" idx="4"/>
              <a:endCxn id="63" idx="0"/>
            </p:cNvCxnSpPr>
            <p:nvPr/>
          </p:nvCxnSpPr>
          <p:spPr>
            <a:xfrm>
              <a:off x="5745826" y="3122830"/>
              <a:ext cx="0"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890200" y="4371216"/>
              <a:ext cx="0"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endCxn id="61" idx="1"/>
            </p:cNvCxnSpPr>
            <p:nvPr/>
          </p:nvCxnSpPr>
          <p:spPr>
            <a:xfrm>
              <a:off x="4306145" y="1927157"/>
              <a:ext cx="312484" cy="2348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endCxn id="61" idx="7"/>
            </p:cNvCxnSpPr>
            <p:nvPr/>
          </p:nvCxnSpPr>
          <p:spPr>
            <a:xfrm flipH="1">
              <a:off x="5161771" y="1919484"/>
              <a:ext cx="312484" cy="2425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66" idx="6"/>
              <a:endCxn id="63" idx="2"/>
            </p:cNvCxnSpPr>
            <p:nvPr/>
          </p:nvCxnSpPr>
          <p:spPr>
            <a:xfrm>
              <a:off x="4407096" y="3638150"/>
              <a:ext cx="9546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161771" y="2442476"/>
              <a:ext cx="312484" cy="341835"/>
            </a:xfrm>
            <a:prstGeom prst="straightConnector1">
              <a:avLst/>
            </a:prstGeom>
            <a:ln w="381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5745826" y="3122830"/>
              <a:ext cx="0" cy="317020"/>
            </a:xfrm>
            <a:prstGeom prst="straightConnector1">
              <a:avLst/>
            </a:prstGeom>
            <a:ln w="381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4284884" y="2440425"/>
              <a:ext cx="333745" cy="341836"/>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013313" y="3120779"/>
              <a:ext cx="9723" cy="317020"/>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4407096" y="3636099"/>
              <a:ext cx="954671" cy="0"/>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4217557" y="2430700"/>
              <a:ext cx="333745" cy="341836"/>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945987" y="3111054"/>
              <a:ext cx="9723" cy="317020"/>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4294608" y="3776316"/>
              <a:ext cx="324022" cy="254328"/>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5161768" y="3784892"/>
              <a:ext cx="312484" cy="254328"/>
            </a:xfrm>
            <a:prstGeom prst="straightConnector1">
              <a:avLst/>
            </a:prstGeom>
            <a:ln w="38100">
              <a:solidFill>
                <a:srgbClr val="7030A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030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randombar(horizontal)">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0" dur="500"/>
                                        <p:tgtEl>
                                          <p:spTgt spid="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95313"/>
          </a:xfrm>
        </p:spPr>
        <p:txBody>
          <a:bodyPr/>
          <a:lstStyle/>
          <a:p>
            <a:r>
              <a:rPr lang="en-US" sz="3200" dirty="0" smtClean="0">
                <a:solidFill>
                  <a:srgbClr val="BB0000"/>
                </a:solidFill>
              </a:rPr>
              <a:t>Workflow </a:t>
            </a:r>
            <a:r>
              <a:rPr lang="en-US" sz="3200" dirty="0">
                <a:solidFill>
                  <a:srgbClr val="BB0000"/>
                </a:solidFill>
              </a:rPr>
              <a:t>of Déjà </a:t>
            </a:r>
            <a:r>
              <a:rPr lang="en-US" sz="3200" dirty="0" smtClean="0">
                <a:solidFill>
                  <a:srgbClr val="BB0000"/>
                </a:solidFill>
              </a:rPr>
              <a:t>Vu</a:t>
            </a:r>
            <a:endParaRPr lang="en-US" sz="3200" dirty="0">
              <a:solidFill>
                <a:srgbClr val="BB0000"/>
              </a:solidFill>
            </a:endParaRPr>
          </a:p>
        </p:txBody>
      </p:sp>
      <p:grpSp>
        <p:nvGrpSpPr>
          <p:cNvPr id="3" name="Group 2"/>
          <p:cNvGrpSpPr/>
          <p:nvPr/>
        </p:nvGrpSpPr>
        <p:grpSpPr>
          <a:xfrm>
            <a:off x="165340" y="2358556"/>
            <a:ext cx="8802137" cy="2720379"/>
            <a:chOff x="63988" y="1990256"/>
            <a:chExt cx="8802137" cy="2720379"/>
          </a:xfrm>
        </p:grpSpPr>
        <p:sp>
          <p:nvSpPr>
            <p:cNvPr id="9" name="TextBox 8"/>
            <p:cNvSpPr txBox="1"/>
            <p:nvPr/>
          </p:nvSpPr>
          <p:spPr>
            <a:xfrm>
              <a:off x="67637" y="2004104"/>
              <a:ext cx="824008" cy="523220"/>
            </a:xfrm>
            <a:prstGeom prst="rect">
              <a:avLst/>
            </a:prstGeom>
            <a:noFill/>
          </p:spPr>
          <p:txBody>
            <a:bodyPr wrap="none" rtlCol="0">
              <a:spAutoFit/>
            </a:bodyPr>
            <a:lstStyle/>
            <a:p>
              <a:pPr marL="0" lvl="1"/>
              <a:r>
                <a:rPr lang="en-US" sz="1400" dirty="0" smtClean="0"/>
                <a:t>Training</a:t>
              </a:r>
            </a:p>
            <a:p>
              <a:pPr marL="0" lvl="1"/>
              <a:r>
                <a:rPr lang="en-US" sz="1400" dirty="0" smtClean="0"/>
                <a:t>Mode</a:t>
              </a:r>
              <a:endParaRPr lang="en-US" sz="1400" dirty="0"/>
            </a:p>
          </p:txBody>
        </p:sp>
        <p:sp>
          <p:nvSpPr>
            <p:cNvPr id="10" name="TextBox 9"/>
            <p:cNvSpPr txBox="1"/>
            <p:nvPr/>
          </p:nvSpPr>
          <p:spPr>
            <a:xfrm>
              <a:off x="63988" y="2850303"/>
              <a:ext cx="731290" cy="307777"/>
            </a:xfrm>
            <a:prstGeom prst="rect">
              <a:avLst/>
            </a:prstGeom>
            <a:noFill/>
          </p:spPr>
          <p:txBody>
            <a:bodyPr wrap="none" rtlCol="0">
              <a:spAutoFit/>
            </a:bodyPr>
            <a:lstStyle/>
            <a:p>
              <a:pPr marL="0" lvl="1"/>
              <a:r>
                <a:rPr lang="en-US" sz="1400" dirty="0" smtClean="0"/>
                <a:t>Library</a:t>
              </a:r>
            </a:p>
          </p:txBody>
        </p:sp>
        <p:sp>
          <p:nvSpPr>
            <p:cNvPr id="11" name="TextBox 10"/>
            <p:cNvSpPr txBox="1"/>
            <p:nvPr/>
          </p:nvSpPr>
          <p:spPr>
            <a:xfrm>
              <a:off x="63988" y="3669747"/>
              <a:ext cx="941283" cy="523220"/>
            </a:xfrm>
            <a:prstGeom prst="rect">
              <a:avLst/>
            </a:prstGeom>
            <a:noFill/>
          </p:spPr>
          <p:txBody>
            <a:bodyPr wrap="none" rtlCol="0">
              <a:spAutoFit/>
            </a:bodyPr>
            <a:lstStyle/>
            <a:p>
              <a:pPr marL="0" lvl="1"/>
              <a:r>
                <a:rPr lang="en-US" sz="1400" dirty="0" smtClean="0"/>
                <a:t>Detection</a:t>
              </a:r>
            </a:p>
            <a:p>
              <a:pPr marL="0" lvl="1"/>
              <a:r>
                <a:rPr lang="en-US" sz="1400" dirty="0" smtClean="0"/>
                <a:t>Mode</a:t>
              </a:r>
              <a:endParaRPr lang="en-US" sz="1400" dirty="0"/>
            </a:p>
          </p:txBody>
        </p:sp>
        <p:sp>
          <p:nvSpPr>
            <p:cNvPr id="5" name="Parallelogram 4"/>
            <p:cNvSpPr/>
            <p:nvPr/>
          </p:nvSpPr>
          <p:spPr>
            <a:xfrm>
              <a:off x="2682321" y="2004104"/>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Extended</a:t>
              </a:r>
            </a:p>
            <a:p>
              <a:pPr algn="ctr"/>
              <a:r>
                <a:rPr lang="en-US" sz="1400" dirty="0" smtClean="0">
                  <a:solidFill>
                    <a:schemeClr val="tx1"/>
                  </a:solidFill>
                </a:rPr>
                <a:t>Clang</a:t>
              </a:r>
              <a:endParaRPr lang="en-US" sz="1400" dirty="0">
                <a:solidFill>
                  <a:schemeClr val="tx1"/>
                </a:solidFill>
              </a:endParaRPr>
            </a:p>
          </p:txBody>
        </p:sp>
        <p:sp>
          <p:nvSpPr>
            <p:cNvPr id="14" name="Parallelogram 13"/>
            <p:cNvSpPr/>
            <p:nvPr/>
          </p:nvSpPr>
          <p:spPr>
            <a:xfrm>
              <a:off x="2682321" y="2843849"/>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solidFill>
                    <a:schemeClr val="tx1"/>
                  </a:solidFill>
                </a:rPr>
                <a:t>GCC</a:t>
              </a:r>
              <a:endParaRPr lang="en-US" sz="1400" dirty="0" smtClean="0">
                <a:solidFill>
                  <a:schemeClr val="tx1"/>
                </a:solidFill>
              </a:endParaRPr>
            </a:p>
          </p:txBody>
        </p:sp>
        <p:sp>
          <p:nvSpPr>
            <p:cNvPr id="15" name="Parallelogram 14"/>
            <p:cNvSpPr/>
            <p:nvPr/>
          </p:nvSpPr>
          <p:spPr>
            <a:xfrm>
              <a:off x="2668778" y="3691272"/>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Extended</a:t>
              </a:r>
            </a:p>
            <a:p>
              <a:pPr algn="ctr"/>
              <a:r>
                <a:rPr lang="en-US" sz="1400" dirty="0" smtClean="0">
                  <a:solidFill>
                    <a:schemeClr val="tx1"/>
                  </a:solidFill>
                </a:rPr>
                <a:t>Clang</a:t>
              </a:r>
            </a:p>
          </p:txBody>
        </p:sp>
        <p:sp>
          <p:nvSpPr>
            <p:cNvPr id="16" name="Rectangle 15"/>
            <p:cNvSpPr/>
            <p:nvPr/>
          </p:nvSpPr>
          <p:spPr>
            <a:xfrm>
              <a:off x="4383279" y="1990256"/>
              <a:ext cx="916770"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Object</a:t>
              </a:r>
              <a:endParaRPr lang="en-US" sz="1400" dirty="0">
                <a:solidFill>
                  <a:schemeClr val="tx1"/>
                </a:solidFill>
              </a:endParaRPr>
            </a:p>
          </p:txBody>
        </p:sp>
        <p:sp>
          <p:nvSpPr>
            <p:cNvPr id="17" name="Rectangle 16"/>
            <p:cNvSpPr/>
            <p:nvPr/>
          </p:nvSpPr>
          <p:spPr>
            <a:xfrm>
              <a:off x="4383279" y="2823617"/>
              <a:ext cx="916770"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Object</a:t>
              </a:r>
              <a:endParaRPr lang="en-US" sz="1400" dirty="0">
                <a:solidFill>
                  <a:schemeClr val="tx1"/>
                </a:solidFill>
              </a:endParaRPr>
            </a:p>
          </p:txBody>
        </p:sp>
        <p:sp>
          <p:nvSpPr>
            <p:cNvPr id="18" name="Rectangle 17"/>
            <p:cNvSpPr/>
            <p:nvPr/>
          </p:nvSpPr>
          <p:spPr>
            <a:xfrm>
              <a:off x="4383279" y="3669747"/>
              <a:ext cx="916770"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Object</a:t>
              </a:r>
              <a:endParaRPr lang="en-US" sz="1400" dirty="0">
                <a:solidFill>
                  <a:schemeClr val="tx1"/>
                </a:solidFill>
              </a:endParaRPr>
            </a:p>
          </p:txBody>
        </p:sp>
        <p:sp>
          <p:nvSpPr>
            <p:cNvPr id="19" name="Rectangle 18"/>
            <p:cNvSpPr/>
            <p:nvPr/>
          </p:nvSpPr>
          <p:spPr>
            <a:xfrm>
              <a:off x="5721860" y="2391832"/>
              <a:ext cx="111870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Training</a:t>
              </a:r>
            </a:p>
            <a:p>
              <a:pPr algn="ctr"/>
              <a:r>
                <a:rPr lang="en-US" sz="1400" dirty="0" smtClean="0">
                  <a:solidFill>
                    <a:schemeClr val="tx1"/>
                  </a:solidFill>
                </a:rPr>
                <a:t>Executable</a:t>
              </a:r>
              <a:endParaRPr lang="en-US" sz="1400" dirty="0">
                <a:solidFill>
                  <a:schemeClr val="tx1"/>
                </a:solidFill>
              </a:endParaRPr>
            </a:p>
          </p:txBody>
        </p:sp>
        <p:sp>
          <p:nvSpPr>
            <p:cNvPr id="20" name="Rectangle 19"/>
            <p:cNvSpPr/>
            <p:nvPr/>
          </p:nvSpPr>
          <p:spPr>
            <a:xfrm>
              <a:off x="5721860" y="3268132"/>
              <a:ext cx="111870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Detection</a:t>
              </a:r>
            </a:p>
            <a:p>
              <a:pPr algn="ctr"/>
              <a:r>
                <a:rPr lang="en-US" sz="1400" dirty="0" smtClean="0">
                  <a:solidFill>
                    <a:schemeClr val="tx1"/>
                  </a:solidFill>
                </a:rPr>
                <a:t>Executable</a:t>
              </a:r>
              <a:endParaRPr lang="en-US" sz="1400" dirty="0">
                <a:solidFill>
                  <a:schemeClr val="tx1"/>
                </a:solidFill>
              </a:endParaRPr>
            </a:p>
          </p:txBody>
        </p:sp>
        <p:sp>
          <p:nvSpPr>
            <p:cNvPr id="21" name="Rectangle 20"/>
            <p:cNvSpPr/>
            <p:nvPr/>
          </p:nvSpPr>
          <p:spPr>
            <a:xfrm>
              <a:off x="7421790" y="2391832"/>
              <a:ext cx="111870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Training</a:t>
              </a:r>
            </a:p>
            <a:p>
              <a:pPr algn="ctr"/>
              <a:r>
                <a:rPr lang="en-US" sz="1400" dirty="0" smtClean="0">
                  <a:solidFill>
                    <a:schemeClr val="tx1"/>
                  </a:solidFill>
                </a:rPr>
                <a:t>Result</a:t>
              </a:r>
              <a:endParaRPr lang="en-US" sz="1400" dirty="0">
                <a:solidFill>
                  <a:schemeClr val="tx1"/>
                </a:solidFill>
              </a:endParaRPr>
            </a:p>
          </p:txBody>
        </p:sp>
        <p:sp>
          <p:nvSpPr>
            <p:cNvPr id="22" name="Rectangle 21"/>
            <p:cNvSpPr/>
            <p:nvPr/>
          </p:nvSpPr>
          <p:spPr>
            <a:xfrm>
              <a:off x="7421790" y="3268132"/>
              <a:ext cx="111870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Training</a:t>
              </a:r>
            </a:p>
            <a:p>
              <a:pPr algn="ctr"/>
              <a:r>
                <a:rPr lang="en-US" sz="1400" dirty="0" smtClean="0">
                  <a:solidFill>
                    <a:schemeClr val="tx1"/>
                  </a:solidFill>
                </a:rPr>
                <a:t>Result</a:t>
              </a:r>
              <a:endParaRPr lang="en-US" sz="1400" dirty="0">
                <a:solidFill>
                  <a:schemeClr val="tx1"/>
                </a:solidFill>
              </a:endParaRPr>
            </a:p>
          </p:txBody>
        </p:sp>
        <p:cxnSp>
          <p:nvCxnSpPr>
            <p:cNvPr id="24" name="Straight Arrow Connector 23"/>
            <p:cNvCxnSpPr/>
            <p:nvPr/>
          </p:nvCxnSpPr>
          <p:spPr>
            <a:xfrm>
              <a:off x="2390643" y="2289854"/>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377100" y="3138356"/>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377100" y="3980860"/>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022804" y="2263715"/>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015400" y="3149560"/>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015400" y="3964663"/>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414509" y="2410256"/>
              <a:ext cx="247511" cy="1805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397358" y="3250185"/>
              <a:ext cx="247511" cy="1805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397358" y="3543872"/>
              <a:ext cx="247511" cy="2619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5397358" y="2772089"/>
              <a:ext cx="247511" cy="2619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967566" y="2772089"/>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6967566" y="3561126"/>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609089" y="2772089"/>
              <a:ext cx="2570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8866125" y="2772089"/>
              <a:ext cx="0" cy="19385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3318164" y="4710635"/>
              <a:ext cx="55479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3318164" y="4418535"/>
              <a:ext cx="0" cy="2921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 name="Snip Single Corner Rectangle 68"/>
            <p:cNvSpPr/>
            <p:nvPr/>
          </p:nvSpPr>
          <p:spPr>
            <a:xfrm>
              <a:off x="930140" y="2004104"/>
              <a:ext cx="1282089" cy="58669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Application</a:t>
              </a:r>
            </a:p>
            <a:p>
              <a:pPr algn="ctr"/>
              <a:r>
                <a:rPr lang="en-US" sz="1400" dirty="0">
                  <a:solidFill>
                    <a:schemeClr val="tx1"/>
                  </a:solidFill>
                </a:rPr>
                <a:t>Source code</a:t>
              </a:r>
            </a:p>
          </p:txBody>
        </p:sp>
        <p:sp>
          <p:nvSpPr>
            <p:cNvPr id="70" name="Snip Single Corner Rectangle 69"/>
            <p:cNvSpPr/>
            <p:nvPr/>
          </p:nvSpPr>
          <p:spPr>
            <a:xfrm>
              <a:off x="930140" y="2850303"/>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a:solidFill>
                    <a:schemeClr val="tx1"/>
                  </a:solidFill>
                </a:rPr>
                <a:t>Déjà </a:t>
              </a:r>
              <a:r>
                <a:rPr lang="en-US" sz="1400" dirty="0" smtClean="0">
                  <a:solidFill>
                    <a:schemeClr val="tx1"/>
                  </a:solidFill>
                </a:rPr>
                <a:t>Vu</a:t>
              </a:r>
              <a:endParaRPr lang="en-US" sz="1400" dirty="0">
                <a:solidFill>
                  <a:schemeClr val="tx1"/>
                </a:solidFill>
              </a:endParaRPr>
            </a:p>
            <a:p>
              <a:pPr algn="ctr"/>
              <a:r>
                <a:rPr lang="en-US" sz="1400" dirty="0" smtClean="0">
                  <a:solidFill>
                    <a:schemeClr val="tx1"/>
                  </a:solidFill>
                </a:rPr>
                <a:t>Library code</a:t>
              </a:r>
              <a:endParaRPr lang="en-US" sz="1400" dirty="0">
                <a:solidFill>
                  <a:schemeClr val="tx1"/>
                </a:solidFill>
              </a:endParaRPr>
            </a:p>
          </p:txBody>
        </p:sp>
        <p:sp>
          <p:nvSpPr>
            <p:cNvPr id="72" name="Snip Single Corner Rectangle 71"/>
            <p:cNvSpPr/>
            <p:nvPr/>
          </p:nvSpPr>
          <p:spPr>
            <a:xfrm>
              <a:off x="930139" y="3669747"/>
              <a:ext cx="1321811" cy="600702"/>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Application</a:t>
              </a:r>
            </a:p>
            <a:p>
              <a:pPr algn="ctr"/>
              <a:r>
                <a:rPr lang="en-US" sz="1400" dirty="0">
                  <a:solidFill>
                    <a:schemeClr val="tx1"/>
                  </a:solidFill>
                </a:rPr>
                <a:t>Source code</a:t>
              </a:r>
            </a:p>
          </p:txBody>
        </p:sp>
      </p:grpSp>
      <p:sp>
        <p:nvSpPr>
          <p:cNvPr id="36" name="Rectangle 35"/>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3"/>
          <a:stretch>
            <a:fillRect/>
          </a:stretch>
        </p:blipFill>
        <p:spPr>
          <a:xfrm>
            <a:off x="7215875" y="460179"/>
            <a:ext cx="1736270" cy="490685"/>
          </a:xfrm>
          <a:prstGeom prst="rect">
            <a:avLst/>
          </a:prstGeom>
        </p:spPr>
      </p:pic>
      <p:pic>
        <p:nvPicPr>
          <p:cNvPr id="40" name="Picture 39"/>
          <p:cNvPicPr>
            <a:picLocks noChangeAspect="1"/>
          </p:cNvPicPr>
          <p:nvPr/>
        </p:nvPicPr>
        <p:blipFill>
          <a:blip r:embed="rId4"/>
          <a:stretch>
            <a:fillRect/>
          </a:stretch>
        </p:blipFill>
        <p:spPr>
          <a:xfrm>
            <a:off x="0" y="401971"/>
            <a:ext cx="3162300" cy="574963"/>
          </a:xfrm>
          <a:prstGeom prst="rect">
            <a:avLst/>
          </a:prstGeom>
        </p:spPr>
      </p:pic>
      <p:sp>
        <p:nvSpPr>
          <p:cNvPr id="41" name="Rectangle 40"/>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896629" y="2168841"/>
            <a:ext cx="8006195" cy="1297151"/>
          </a:xfrm>
          <a:prstGeom prst="rect">
            <a:avLst/>
          </a:prstGeom>
          <a:noFill/>
          <a:ln w="38100">
            <a:solidFill>
              <a:srgbClr val="BB0000"/>
            </a:solidFill>
            <a:prstDash val="dash"/>
          </a:ln>
        </p:spPr>
        <p:txBody>
          <a:bodyPr wrap="square" rtlCol="0">
            <a:spAutoFit/>
          </a:bodyPr>
          <a:lstStyle/>
          <a:p>
            <a:endParaRPr lang="en-US" sz="1400" dirty="0">
              <a:solidFill>
                <a:srgbClr val="C00000"/>
              </a:solidFill>
            </a:endParaRPr>
          </a:p>
        </p:txBody>
      </p:sp>
      <p:sp>
        <p:nvSpPr>
          <p:cNvPr id="44" name="TextBox 43"/>
          <p:cNvSpPr txBox="1"/>
          <p:nvPr/>
        </p:nvSpPr>
        <p:spPr>
          <a:xfrm>
            <a:off x="896631" y="3544131"/>
            <a:ext cx="8006194" cy="1297151"/>
          </a:xfrm>
          <a:prstGeom prst="rect">
            <a:avLst/>
          </a:prstGeom>
          <a:noFill/>
          <a:ln w="38100">
            <a:solidFill>
              <a:srgbClr val="BB0000"/>
            </a:solidFill>
            <a:prstDash val="dash"/>
          </a:ln>
        </p:spPr>
        <p:txBody>
          <a:bodyPr wrap="square" rtlCol="0">
            <a:spAutoFit/>
          </a:bodyPr>
          <a:lstStyle/>
          <a:p>
            <a:endParaRPr lang="en-US" sz="1400" dirty="0">
              <a:solidFill>
                <a:srgbClr val="C00000"/>
              </a:solidFill>
            </a:endParaRPr>
          </a:p>
        </p:txBody>
      </p:sp>
      <p:sp>
        <p:nvSpPr>
          <p:cNvPr id="45" name="TextBox 44"/>
          <p:cNvSpPr txBox="1"/>
          <p:nvPr/>
        </p:nvSpPr>
        <p:spPr>
          <a:xfrm>
            <a:off x="896629" y="3081956"/>
            <a:ext cx="4784940" cy="927940"/>
          </a:xfrm>
          <a:prstGeom prst="rect">
            <a:avLst/>
          </a:prstGeom>
          <a:noFill/>
          <a:ln w="38100">
            <a:solidFill>
              <a:srgbClr val="BB0000"/>
            </a:solidFill>
            <a:prstDash val="dash"/>
          </a:ln>
        </p:spPr>
        <p:txBody>
          <a:bodyPr wrap="square" rtlCol="0">
            <a:spAutoFit/>
          </a:bodyPr>
          <a:lstStyle/>
          <a:p>
            <a:endParaRPr lang="en-US" sz="1400" dirty="0">
              <a:solidFill>
                <a:srgbClr val="C00000"/>
              </a:solidFill>
            </a:endParaRPr>
          </a:p>
        </p:txBody>
      </p:sp>
    </p:spTree>
    <p:extLst>
      <p:ext uri="{BB962C8B-B14F-4D97-AF65-F5344CB8AC3E}">
        <p14:creationId xmlns:p14="http://schemas.microsoft.com/office/powerpoint/2010/main" val="18210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45"/>
                                        </p:tgtEl>
                                      </p:cBhvr>
                                    </p:animEffect>
                                    <p:set>
                                      <p:cBhvr>
                                        <p:cTn id="3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45" grpId="0" animBg="1"/>
      <p:bldP spid="45"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69913"/>
          </a:xfrm>
        </p:spPr>
        <p:txBody>
          <a:bodyPr/>
          <a:lstStyle/>
          <a:p>
            <a:r>
              <a:rPr lang="en-US" sz="3200" dirty="0" smtClean="0">
                <a:solidFill>
                  <a:srgbClr val="BB0000"/>
                </a:solidFill>
              </a:rPr>
              <a:t>Integrating </a:t>
            </a:r>
            <a:r>
              <a:rPr lang="en-US" sz="3200" dirty="0">
                <a:solidFill>
                  <a:srgbClr val="BB0000"/>
                </a:solidFill>
              </a:rPr>
              <a:t>Déjà Vu with Linux SGX </a:t>
            </a:r>
            <a:r>
              <a:rPr lang="en-US" sz="3200" dirty="0" smtClean="0">
                <a:solidFill>
                  <a:srgbClr val="BB0000"/>
                </a:solidFill>
              </a:rPr>
              <a:t>SDK</a:t>
            </a:r>
            <a:endParaRPr lang="en-US" sz="3200" dirty="0">
              <a:solidFill>
                <a:srgbClr val="BB0000"/>
              </a:solidFill>
            </a:endParaRPr>
          </a:p>
        </p:txBody>
      </p:sp>
      <p:grpSp>
        <p:nvGrpSpPr>
          <p:cNvPr id="3" name="Group 2"/>
          <p:cNvGrpSpPr/>
          <p:nvPr/>
        </p:nvGrpSpPr>
        <p:grpSpPr>
          <a:xfrm>
            <a:off x="566680" y="2320456"/>
            <a:ext cx="7999458" cy="2366700"/>
            <a:chOff x="541038" y="1964856"/>
            <a:chExt cx="7999458" cy="2366700"/>
          </a:xfrm>
        </p:grpSpPr>
        <p:sp>
          <p:nvSpPr>
            <p:cNvPr id="5" name="Snip Single Corner Rectangle 4"/>
            <p:cNvSpPr/>
            <p:nvPr/>
          </p:nvSpPr>
          <p:spPr>
            <a:xfrm>
              <a:off x="541038" y="2870612"/>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smtClean="0">
                  <a:solidFill>
                    <a:schemeClr val="tx1"/>
                  </a:solidFill>
                </a:rPr>
                <a:t>Original</a:t>
              </a:r>
              <a:endParaRPr lang="en-US" sz="1400" dirty="0">
                <a:solidFill>
                  <a:schemeClr val="tx1"/>
                </a:solidFill>
              </a:endParaRPr>
            </a:p>
            <a:p>
              <a:pPr algn="ctr"/>
              <a:r>
                <a:rPr lang="en-US" sz="1400" dirty="0" smtClean="0">
                  <a:solidFill>
                    <a:schemeClr val="tx1"/>
                  </a:solidFill>
                </a:rPr>
                <a:t>Library code</a:t>
              </a:r>
              <a:endParaRPr lang="en-US" sz="1400" dirty="0">
                <a:solidFill>
                  <a:schemeClr val="tx1"/>
                </a:solidFill>
              </a:endParaRPr>
            </a:p>
          </p:txBody>
        </p:sp>
        <p:sp>
          <p:nvSpPr>
            <p:cNvPr id="7" name="Snip Single Corner Rectangle 6"/>
            <p:cNvSpPr/>
            <p:nvPr/>
          </p:nvSpPr>
          <p:spPr>
            <a:xfrm>
              <a:off x="2130115" y="1981206"/>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smtClean="0">
                  <a:solidFill>
                    <a:schemeClr val="tx1"/>
                  </a:solidFill>
                </a:rPr>
                <a:t>Application</a:t>
              </a:r>
              <a:endParaRPr lang="en-US" sz="1400" dirty="0">
                <a:solidFill>
                  <a:schemeClr val="tx1"/>
                </a:solidFill>
              </a:endParaRPr>
            </a:p>
            <a:p>
              <a:pPr algn="ctr"/>
              <a:r>
                <a:rPr lang="en-US" sz="1400" dirty="0" smtClean="0">
                  <a:solidFill>
                    <a:schemeClr val="tx1"/>
                  </a:solidFill>
                </a:rPr>
                <a:t>Library code</a:t>
              </a:r>
              <a:endParaRPr lang="en-US" sz="1400" dirty="0">
                <a:solidFill>
                  <a:schemeClr val="tx1"/>
                </a:solidFill>
              </a:endParaRPr>
            </a:p>
          </p:txBody>
        </p:sp>
        <p:sp>
          <p:nvSpPr>
            <p:cNvPr id="8" name="Snip Single Corner Rectangle 7"/>
            <p:cNvSpPr/>
            <p:nvPr/>
          </p:nvSpPr>
          <p:spPr>
            <a:xfrm>
              <a:off x="2130115" y="2862973"/>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smtClean="0">
                  <a:solidFill>
                    <a:schemeClr val="tx1"/>
                  </a:solidFill>
                </a:rPr>
                <a:t>.edl</a:t>
              </a:r>
              <a:endParaRPr lang="en-US" sz="1400" dirty="0">
                <a:solidFill>
                  <a:schemeClr val="tx1"/>
                </a:solidFill>
              </a:endParaRPr>
            </a:p>
          </p:txBody>
        </p:sp>
        <p:sp>
          <p:nvSpPr>
            <p:cNvPr id="10" name="Snip Single Corner Rectangle 9"/>
            <p:cNvSpPr/>
            <p:nvPr/>
          </p:nvSpPr>
          <p:spPr>
            <a:xfrm>
              <a:off x="2130115" y="3744740"/>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smtClean="0">
                  <a:solidFill>
                    <a:schemeClr val="tx1"/>
                  </a:solidFill>
                </a:rPr>
                <a:t>Enclave</a:t>
              </a:r>
              <a:endParaRPr lang="en-US" sz="1400" dirty="0">
                <a:solidFill>
                  <a:schemeClr val="tx1"/>
                </a:solidFill>
              </a:endParaRPr>
            </a:p>
            <a:p>
              <a:pPr algn="ctr"/>
              <a:r>
                <a:rPr lang="en-US" sz="1400" dirty="0" smtClean="0">
                  <a:solidFill>
                    <a:schemeClr val="tx1"/>
                  </a:solidFill>
                </a:rPr>
                <a:t>Library code</a:t>
              </a:r>
              <a:endParaRPr lang="en-US" sz="1400" dirty="0">
                <a:solidFill>
                  <a:schemeClr val="tx1"/>
                </a:solidFill>
              </a:endParaRPr>
            </a:p>
          </p:txBody>
        </p:sp>
        <p:sp>
          <p:nvSpPr>
            <p:cNvPr id="11" name="Snip Single Corner Rectangle 10"/>
            <p:cNvSpPr/>
            <p:nvPr/>
          </p:nvSpPr>
          <p:spPr>
            <a:xfrm>
              <a:off x="3654631" y="1981206"/>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smtClean="0">
                  <a:solidFill>
                    <a:schemeClr val="tx1"/>
                  </a:solidFill>
                </a:rPr>
                <a:t>Enclave_u.h</a:t>
              </a:r>
              <a:endParaRPr lang="en-US" sz="1400" dirty="0">
                <a:solidFill>
                  <a:schemeClr val="tx1"/>
                </a:solidFill>
              </a:endParaRPr>
            </a:p>
          </p:txBody>
        </p:sp>
        <p:sp>
          <p:nvSpPr>
            <p:cNvPr id="12" name="Snip Single Corner Rectangle 11"/>
            <p:cNvSpPr/>
            <p:nvPr/>
          </p:nvSpPr>
          <p:spPr>
            <a:xfrm>
              <a:off x="3654630" y="3744740"/>
              <a:ext cx="1282089" cy="5804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en-US" sz="1400" dirty="0" smtClean="0">
                  <a:solidFill>
                    <a:schemeClr val="tx1"/>
                  </a:solidFill>
                </a:rPr>
                <a:t>Enclave_t.h</a:t>
              </a:r>
              <a:endParaRPr lang="en-US" sz="1400" dirty="0">
                <a:solidFill>
                  <a:schemeClr val="tx1"/>
                </a:solidFill>
              </a:endParaRPr>
            </a:p>
          </p:txBody>
        </p:sp>
        <p:sp>
          <p:nvSpPr>
            <p:cNvPr id="13" name="Parallelogram 12"/>
            <p:cNvSpPr/>
            <p:nvPr/>
          </p:nvSpPr>
          <p:spPr>
            <a:xfrm>
              <a:off x="3654630" y="2862973"/>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smtClean="0">
                  <a:solidFill>
                    <a:schemeClr val="tx1"/>
                  </a:solidFill>
                </a:rPr>
                <a:t>LLVM IR</a:t>
              </a:r>
              <a:endParaRPr lang="en-US" sz="1400" dirty="0" smtClean="0">
                <a:solidFill>
                  <a:schemeClr val="tx1"/>
                </a:solidFill>
              </a:endParaRPr>
            </a:p>
          </p:txBody>
        </p:sp>
        <p:sp>
          <p:nvSpPr>
            <p:cNvPr id="14" name="Parallelogram 13"/>
            <p:cNvSpPr/>
            <p:nvPr/>
          </p:nvSpPr>
          <p:spPr>
            <a:xfrm>
              <a:off x="5382887" y="1986084"/>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GCC</a:t>
              </a:r>
            </a:p>
          </p:txBody>
        </p:sp>
        <p:sp>
          <p:nvSpPr>
            <p:cNvPr id="15" name="Parallelogram 14"/>
            <p:cNvSpPr/>
            <p:nvPr/>
          </p:nvSpPr>
          <p:spPr>
            <a:xfrm>
              <a:off x="5381623" y="3752379"/>
              <a:ext cx="1271686" cy="579177"/>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Clang</a:t>
              </a:r>
            </a:p>
          </p:txBody>
        </p:sp>
        <p:sp>
          <p:nvSpPr>
            <p:cNvPr id="16" name="Rectangle 15"/>
            <p:cNvSpPr/>
            <p:nvPr/>
          </p:nvSpPr>
          <p:spPr>
            <a:xfrm>
              <a:off x="5458113" y="2869231"/>
              <a:ext cx="119519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Analyser &amp;</a:t>
              </a:r>
            </a:p>
            <a:p>
              <a:pPr algn="ctr"/>
              <a:r>
                <a:rPr lang="en-US" sz="1400" dirty="0" smtClean="0">
                  <a:solidFill>
                    <a:schemeClr val="tx1"/>
                  </a:solidFill>
                </a:rPr>
                <a:t>Transformer</a:t>
              </a:r>
              <a:endParaRPr lang="en-US" sz="1400" dirty="0">
                <a:solidFill>
                  <a:schemeClr val="tx1"/>
                </a:solidFill>
              </a:endParaRPr>
            </a:p>
          </p:txBody>
        </p:sp>
        <p:sp>
          <p:nvSpPr>
            <p:cNvPr id="17" name="Rectangle 16"/>
            <p:cNvSpPr/>
            <p:nvPr/>
          </p:nvSpPr>
          <p:spPr>
            <a:xfrm>
              <a:off x="7345300" y="1964856"/>
              <a:ext cx="119519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Binary</a:t>
              </a:r>
              <a:endParaRPr lang="en-US" sz="1400" dirty="0">
                <a:solidFill>
                  <a:schemeClr val="tx1"/>
                </a:solidFill>
              </a:endParaRPr>
            </a:p>
          </p:txBody>
        </p:sp>
        <p:sp>
          <p:nvSpPr>
            <p:cNvPr id="18" name="Rectangle 17"/>
            <p:cNvSpPr/>
            <p:nvPr/>
          </p:nvSpPr>
          <p:spPr>
            <a:xfrm>
              <a:off x="7345300" y="2841746"/>
              <a:ext cx="119519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Backend</a:t>
              </a:r>
              <a:endParaRPr lang="en-US" sz="1400" dirty="0">
                <a:solidFill>
                  <a:schemeClr val="tx1"/>
                </a:solidFill>
              </a:endParaRPr>
            </a:p>
          </p:txBody>
        </p:sp>
        <p:sp>
          <p:nvSpPr>
            <p:cNvPr id="19" name="Rectangle 18"/>
            <p:cNvSpPr/>
            <p:nvPr/>
          </p:nvSpPr>
          <p:spPr>
            <a:xfrm>
              <a:off x="7345300" y="3752379"/>
              <a:ext cx="1195196" cy="579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SGX Library</a:t>
              </a:r>
              <a:endParaRPr lang="en-US" sz="1400" dirty="0">
                <a:solidFill>
                  <a:schemeClr val="tx1"/>
                </a:solidFill>
              </a:endParaRPr>
            </a:p>
          </p:txBody>
        </p:sp>
        <p:cxnSp>
          <p:nvCxnSpPr>
            <p:cNvPr id="20" name="Straight Arrow Connector 19"/>
            <p:cNvCxnSpPr/>
            <p:nvPr/>
          </p:nvCxnSpPr>
          <p:spPr>
            <a:xfrm flipV="1">
              <a:off x="1810347" y="2601039"/>
              <a:ext cx="247511" cy="2619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810347" y="3191524"/>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806424" y="3585424"/>
              <a:ext cx="247511" cy="1805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359850" y="3561824"/>
              <a:ext cx="247511" cy="1805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3411909" y="2601039"/>
              <a:ext cx="247511" cy="2619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089945" y="2275672"/>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089945" y="3161952"/>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089945" y="4063652"/>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6807438" y="2275672"/>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831574" y="3166308"/>
              <a:ext cx="29167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9" idx="0"/>
            </p:cNvCxnSpPr>
            <p:nvPr/>
          </p:nvCxnSpPr>
          <p:spPr>
            <a:xfrm>
              <a:off x="7942898" y="3519445"/>
              <a:ext cx="0" cy="2329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5016487" y="3473764"/>
              <a:ext cx="365136" cy="2922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3"/>
          <a:stretch>
            <a:fillRect/>
          </a:stretch>
        </p:blipFill>
        <p:spPr>
          <a:xfrm>
            <a:off x="7215875" y="460179"/>
            <a:ext cx="1736270" cy="490685"/>
          </a:xfrm>
          <a:prstGeom prst="rect">
            <a:avLst/>
          </a:prstGeom>
        </p:spPr>
      </p:pic>
      <p:pic>
        <p:nvPicPr>
          <p:cNvPr id="34" name="Picture 33"/>
          <p:cNvPicPr>
            <a:picLocks noChangeAspect="1"/>
          </p:cNvPicPr>
          <p:nvPr/>
        </p:nvPicPr>
        <p:blipFill>
          <a:blip r:embed="rId4"/>
          <a:stretch>
            <a:fillRect/>
          </a:stretch>
        </p:blipFill>
        <p:spPr>
          <a:xfrm>
            <a:off x="0" y="401971"/>
            <a:ext cx="3162300" cy="574963"/>
          </a:xfrm>
          <a:prstGeom prst="rect">
            <a:avLst/>
          </a:prstGeom>
        </p:spPr>
      </p:pic>
      <p:sp>
        <p:nvSpPr>
          <p:cNvPr id="35" name="Rectangle 34"/>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2187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908830"/>
          </a:xfrm>
        </p:spPr>
        <p:txBody>
          <a:bodyPr/>
          <a:lstStyle/>
          <a:p>
            <a:r>
              <a:rPr lang="en-US" sz="2400" dirty="0" smtClean="0"/>
              <a:t>Security </a:t>
            </a:r>
            <a:r>
              <a:rPr lang="en-US" sz="2400" dirty="0"/>
              <a:t>E</a:t>
            </a:r>
            <a:r>
              <a:rPr lang="en-US" sz="2400" dirty="0" smtClean="0"/>
              <a:t>valuation: </a:t>
            </a:r>
            <a:r>
              <a:rPr lang="en-US" sz="2400" dirty="0"/>
              <a:t>D</a:t>
            </a:r>
            <a:r>
              <a:rPr lang="en-US" sz="2400" dirty="0" smtClean="0"/>
              <a:t>etecting app-AEX </a:t>
            </a:r>
            <a:r>
              <a:rPr lang="en-US" sz="2400" dirty="0"/>
              <a:t>A</a:t>
            </a:r>
            <a:r>
              <a:rPr lang="en-US" sz="2400" dirty="0" smtClean="0"/>
              <a:t>larms</a:t>
            </a:r>
            <a:endParaRPr lang="en-US" sz="2400" dirty="0"/>
          </a:p>
        </p:txBody>
      </p:sp>
      <p:sp>
        <p:nvSpPr>
          <p:cNvPr id="5" name="Rectangle 4"/>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215875" y="460179"/>
            <a:ext cx="1736270" cy="490685"/>
          </a:xfrm>
          <a:prstGeom prst="rect">
            <a:avLst/>
          </a:prstGeom>
        </p:spPr>
      </p:pic>
      <p:pic>
        <p:nvPicPr>
          <p:cNvPr id="8" name="Picture 7"/>
          <p:cNvPicPr>
            <a:picLocks noChangeAspect="1"/>
          </p:cNvPicPr>
          <p:nvPr/>
        </p:nvPicPr>
        <p:blipFill>
          <a:blip r:embed="rId4"/>
          <a:stretch>
            <a:fillRect/>
          </a:stretch>
        </p:blipFill>
        <p:spPr>
          <a:xfrm>
            <a:off x="0" y="401971"/>
            <a:ext cx="3162300" cy="574963"/>
          </a:xfrm>
          <a:prstGeom prst="rect">
            <a:avLst/>
          </a:prstGeom>
        </p:spPr>
      </p:pic>
      <p:sp>
        <p:nvSpPr>
          <p:cNvPr id="9" name="Rectangle 8"/>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339498822"/>
              </p:ext>
            </p:extLst>
          </p:nvPr>
        </p:nvGraphicFramePr>
        <p:xfrm>
          <a:off x="710326" y="1531502"/>
          <a:ext cx="7712165" cy="503477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25146" y="2950759"/>
            <a:ext cx="784189" cy="461665"/>
          </a:xfrm>
          <a:prstGeom prst="rect">
            <a:avLst/>
          </a:prstGeom>
          <a:noFill/>
        </p:spPr>
        <p:txBody>
          <a:bodyPr wrap="square" rtlCol="0">
            <a:spAutoFit/>
          </a:bodyPr>
          <a:lstStyle/>
          <a:p>
            <a:r>
              <a:rPr lang="en-US" sz="2400" dirty="0" smtClean="0">
                <a:solidFill>
                  <a:srgbClr val="C00000"/>
                </a:solidFill>
              </a:rPr>
              <a:t>0.94</a:t>
            </a:r>
            <a:endParaRPr lang="en-US" sz="2400" dirty="0">
              <a:solidFill>
                <a:srgbClr val="C00000"/>
              </a:solidFill>
            </a:endParaRPr>
          </a:p>
        </p:txBody>
      </p:sp>
      <p:cxnSp>
        <p:nvCxnSpPr>
          <p:cNvPr id="13" name="Straight Connector 12"/>
          <p:cNvCxnSpPr/>
          <p:nvPr/>
        </p:nvCxnSpPr>
        <p:spPr>
          <a:xfrm>
            <a:off x="192024" y="3412424"/>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5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368300"/>
          </a:xfrm>
        </p:spPr>
        <p:txBody>
          <a:bodyPr/>
          <a:lstStyle/>
          <a:p>
            <a:r>
              <a:rPr lang="en-US" sz="2400" dirty="0" smtClean="0"/>
              <a:t>Security </a:t>
            </a:r>
            <a:r>
              <a:rPr lang="en-US" sz="2400" dirty="0"/>
              <a:t>E</a:t>
            </a:r>
            <a:r>
              <a:rPr lang="en-US" sz="2400" dirty="0" smtClean="0"/>
              <a:t>valuation:</a:t>
            </a:r>
            <a:r>
              <a:rPr lang="en-US" sz="2400" dirty="0"/>
              <a:t> </a:t>
            </a:r>
            <a:r>
              <a:rPr lang="en-US" sz="2400" dirty="0" smtClean="0"/>
              <a:t>Detecting clock-AEX Alarms</a:t>
            </a:r>
            <a:endParaRPr lang="en-US" sz="2400" dirty="0"/>
          </a:p>
        </p:txBody>
      </p:sp>
      <p:graphicFrame>
        <p:nvGraphicFramePr>
          <p:cNvPr id="7" name="Chart 6"/>
          <p:cNvGraphicFramePr>
            <a:graphicFrameLocks/>
          </p:cNvGraphicFramePr>
          <p:nvPr>
            <p:extLst>
              <p:ext uri="{D42A27DB-BD31-4B8C-83A1-F6EECF244321}">
                <p14:modId xmlns:p14="http://schemas.microsoft.com/office/powerpoint/2010/main" val="567962603"/>
              </p:ext>
            </p:extLst>
          </p:nvPr>
        </p:nvGraphicFramePr>
        <p:xfrm>
          <a:off x="1271777" y="1405085"/>
          <a:ext cx="6589263" cy="495020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7215875" y="460179"/>
            <a:ext cx="1736270" cy="490685"/>
          </a:xfrm>
          <a:prstGeom prst="rect">
            <a:avLst/>
          </a:prstGeom>
        </p:spPr>
      </p:pic>
      <p:pic>
        <p:nvPicPr>
          <p:cNvPr id="8" name="Picture 7"/>
          <p:cNvPicPr>
            <a:picLocks noChangeAspect="1"/>
          </p:cNvPicPr>
          <p:nvPr/>
        </p:nvPicPr>
        <p:blipFill>
          <a:blip r:embed="rId5"/>
          <a:stretch>
            <a:fillRect/>
          </a:stretch>
        </p:blipFill>
        <p:spPr>
          <a:xfrm>
            <a:off x="0" y="401971"/>
            <a:ext cx="3162300" cy="574963"/>
          </a:xfrm>
          <a:prstGeom prst="rect">
            <a:avLst/>
          </a:prstGeom>
        </p:spPr>
      </p:pic>
      <p:sp>
        <p:nvSpPr>
          <p:cNvPr id="9" name="Rectangle 8"/>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195151" y="1840675"/>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5151" y="1405085"/>
            <a:ext cx="784189" cy="461665"/>
          </a:xfrm>
          <a:prstGeom prst="rect">
            <a:avLst/>
          </a:prstGeom>
          <a:noFill/>
        </p:spPr>
        <p:txBody>
          <a:bodyPr wrap="square" rtlCol="0">
            <a:spAutoFit/>
          </a:bodyPr>
          <a:lstStyle/>
          <a:p>
            <a:r>
              <a:rPr lang="en-US" sz="2400" dirty="0" smtClean="0">
                <a:solidFill>
                  <a:srgbClr val="C00000"/>
                </a:solidFill>
              </a:rPr>
              <a:t>0.97</a:t>
            </a:r>
            <a:endParaRPr lang="en-US" sz="2400" dirty="0">
              <a:solidFill>
                <a:srgbClr val="C00000"/>
              </a:solidFill>
            </a:endParaRPr>
          </a:p>
        </p:txBody>
      </p:sp>
      <p:cxnSp>
        <p:nvCxnSpPr>
          <p:cNvPr id="12" name="Straight Connector 11"/>
          <p:cNvCxnSpPr/>
          <p:nvPr/>
        </p:nvCxnSpPr>
        <p:spPr>
          <a:xfrm>
            <a:off x="195151" y="3774374"/>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5151" y="3312709"/>
            <a:ext cx="784189" cy="461665"/>
          </a:xfrm>
          <a:prstGeom prst="rect">
            <a:avLst/>
          </a:prstGeom>
          <a:noFill/>
        </p:spPr>
        <p:txBody>
          <a:bodyPr wrap="square" rtlCol="0">
            <a:spAutoFit/>
          </a:bodyPr>
          <a:lstStyle/>
          <a:p>
            <a:r>
              <a:rPr lang="en-US" sz="2400" dirty="0" smtClean="0">
                <a:solidFill>
                  <a:srgbClr val="C00000"/>
                </a:solidFill>
              </a:rPr>
              <a:t>0.78</a:t>
            </a:r>
            <a:endParaRPr lang="en-US" sz="2400" dirty="0">
              <a:solidFill>
                <a:srgbClr val="C00000"/>
              </a:solidFill>
            </a:endParaRPr>
          </a:p>
        </p:txBody>
      </p:sp>
    </p:spTree>
    <p:extLst>
      <p:ext uri="{BB962C8B-B14F-4D97-AF65-F5344CB8AC3E}">
        <p14:creationId xmlns:p14="http://schemas.microsoft.com/office/powerpoint/2010/main" val="9033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57213"/>
          </a:xfrm>
        </p:spPr>
        <p:txBody>
          <a:bodyPr/>
          <a:lstStyle/>
          <a:p>
            <a:r>
              <a:rPr lang="en-US" dirty="0" smtClean="0">
                <a:solidFill>
                  <a:srgbClr val="C00000"/>
                </a:solidFill>
              </a:rPr>
              <a:t>Intel Software Guard Extensions (SGX)</a:t>
            </a:r>
            <a:endParaRPr lang="en-US" dirty="0">
              <a:solidFill>
                <a:srgbClr val="C00000"/>
              </a:solidFill>
            </a:endParaRPr>
          </a:p>
        </p:txBody>
      </p:sp>
      <p:sp>
        <p:nvSpPr>
          <p:cNvPr id="30" name="Rectangle 29"/>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3"/>
          <a:stretch>
            <a:fillRect/>
          </a:stretch>
        </p:blipFill>
        <p:spPr>
          <a:xfrm>
            <a:off x="7215875" y="460179"/>
            <a:ext cx="1736270" cy="490685"/>
          </a:xfrm>
          <a:prstGeom prst="rect">
            <a:avLst/>
          </a:prstGeom>
        </p:spPr>
      </p:pic>
      <p:pic>
        <p:nvPicPr>
          <p:cNvPr id="32" name="Picture 31"/>
          <p:cNvPicPr>
            <a:picLocks noChangeAspect="1"/>
          </p:cNvPicPr>
          <p:nvPr/>
        </p:nvPicPr>
        <p:blipFill>
          <a:blip r:embed="rId4"/>
          <a:stretch>
            <a:fillRect/>
          </a:stretch>
        </p:blipFill>
        <p:spPr>
          <a:xfrm>
            <a:off x="0" y="401971"/>
            <a:ext cx="3162300" cy="574963"/>
          </a:xfrm>
          <a:prstGeom prst="rect">
            <a:avLst/>
          </a:prstGeom>
        </p:spPr>
      </p:pic>
      <p:sp>
        <p:nvSpPr>
          <p:cNvPr id="33" name="Rectangle 32"/>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2063297" y="1531502"/>
            <a:ext cx="5006223" cy="4551185"/>
            <a:chOff x="4838152" y="2154415"/>
            <a:chExt cx="3814338" cy="3362760"/>
          </a:xfrm>
        </p:grpSpPr>
        <p:sp>
          <p:nvSpPr>
            <p:cNvPr id="51" name="Rectangle 50"/>
            <p:cNvSpPr/>
            <p:nvPr/>
          </p:nvSpPr>
          <p:spPr>
            <a:xfrm>
              <a:off x="4838153" y="4386022"/>
              <a:ext cx="3527310" cy="6402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Hardware</a:t>
              </a:r>
              <a:endParaRPr lang="en-US" dirty="0">
                <a:solidFill>
                  <a:schemeClr val="tx1"/>
                </a:solidFill>
              </a:endParaRPr>
            </a:p>
          </p:txBody>
        </p:sp>
        <p:sp>
          <p:nvSpPr>
            <p:cNvPr id="52" name="Rectangle 51"/>
            <p:cNvSpPr/>
            <p:nvPr/>
          </p:nvSpPr>
          <p:spPr>
            <a:xfrm>
              <a:off x="4838153" y="2515096"/>
              <a:ext cx="1100445" cy="46252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App</a:t>
              </a:r>
              <a:endParaRPr lang="en-US" dirty="0">
                <a:solidFill>
                  <a:schemeClr val="tx1"/>
                </a:solidFill>
              </a:endParaRPr>
            </a:p>
          </p:txBody>
        </p:sp>
        <p:sp>
          <p:nvSpPr>
            <p:cNvPr id="64" name="Rectangle 63"/>
            <p:cNvSpPr/>
            <p:nvPr/>
          </p:nvSpPr>
          <p:spPr>
            <a:xfrm>
              <a:off x="6051585" y="2515096"/>
              <a:ext cx="1100445" cy="46252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App</a:t>
              </a:r>
              <a:endParaRPr lang="en-US" dirty="0">
                <a:solidFill>
                  <a:schemeClr val="tx1"/>
                </a:solidFill>
              </a:endParaRPr>
            </a:p>
          </p:txBody>
        </p:sp>
        <p:sp>
          <p:nvSpPr>
            <p:cNvPr id="65" name="Rectangle 64"/>
            <p:cNvSpPr/>
            <p:nvPr/>
          </p:nvSpPr>
          <p:spPr>
            <a:xfrm>
              <a:off x="7265018" y="2515096"/>
              <a:ext cx="1100445" cy="46252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chemeClr val="tx1"/>
                  </a:solidFill>
                </a:rPr>
                <a:t>App</a:t>
              </a:r>
              <a:endParaRPr lang="en-US" dirty="0">
                <a:solidFill>
                  <a:schemeClr val="tx1"/>
                </a:solidFill>
              </a:endParaRPr>
            </a:p>
          </p:txBody>
        </p:sp>
        <p:sp>
          <p:nvSpPr>
            <p:cNvPr id="66" name="Rectangle 65"/>
            <p:cNvSpPr/>
            <p:nvPr/>
          </p:nvSpPr>
          <p:spPr>
            <a:xfrm>
              <a:off x="8083704" y="2515096"/>
              <a:ext cx="136761" cy="46252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7" name="Rectangle 66"/>
            <p:cNvSpPr/>
            <p:nvPr/>
          </p:nvSpPr>
          <p:spPr>
            <a:xfrm>
              <a:off x="6935360" y="2515096"/>
              <a:ext cx="184661" cy="46252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8" name="Rectangle 67"/>
            <p:cNvSpPr/>
            <p:nvPr/>
          </p:nvSpPr>
          <p:spPr>
            <a:xfrm>
              <a:off x="4838153" y="3170336"/>
              <a:ext cx="3527310" cy="46370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chemeClr val="tx1"/>
                  </a:solidFill>
                </a:rPr>
                <a:t>OS</a:t>
              </a:r>
              <a:endParaRPr lang="en-US" dirty="0">
                <a:solidFill>
                  <a:schemeClr val="tx1"/>
                </a:solidFill>
              </a:endParaRPr>
            </a:p>
          </p:txBody>
        </p:sp>
        <p:sp>
          <p:nvSpPr>
            <p:cNvPr id="69" name="Rectangle 68"/>
            <p:cNvSpPr/>
            <p:nvPr/>
          </p:nvSpPr>
          <p:spPr>
            <a:xfrm>
              <a:off x="4838153" y="3749080"/>
              <a:ext cx="3527310" cy="46370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VMM</a:t>
              </a:r>
              <a:endParaRPr lang="en-US" dirty="0">
                <a:solidFill>
                  <a:schemeClr val="tx1"/>
                </a:solidFill>
              </a:endParaRPr>
            </a:p>
          </p:txBody>
        </p:sp>
        <p:sp>
          <p:nvSpPr>
            <p:cNvPr id="70" name="TextBox 69"/>
            <p:cNvSpPr txBox="1"/>
            <p:nvPr/>
          </p:nvSpPr>
          <p:spPr>
            <a:xfrm>
              <a:off x="6619617" y="2154415"/>
              <a:ext cx="1000811" cy="373292"/>
            </a:xfrm>
            <a:prstGeom prst="rect">
              <a:avLst/>
            </a:prstGeom>
            <a:noFill/>
          </p:spPr>
          <p:txBody>
            <a:bodyPr wrap="none" rtlCol="0">
              <a:spAutoFit/>
            </a:bodyPr>
            <a:lstStyle/>
            <a:p>
              <a:pPr algn="ctr"/>
              <a:r>
                <a:rPr lang="en-US" sz="1200" dirty="0"/>
                <a:t>Enclave</a:t>
              </a:r>
            </a:p>
          </p:txBody>
        </p:sp>
        <p:sp>
          <p:nvSpPr>
            <p:cNvPr id="71" name="TextBox 70"/>
            <p:cNvSpPr txBox="1"/>
            <p:nvPr/>
          </p:nvSpPr>
          <p:spPr>
            <a:xfrm>
              <a:off x="7651679" y="2162172"/>
              <a:ext cx="1000811" cy="373292"/>
            </a:xfrm>
            <a:prstGeom prst="rect">
              <a:avLst/>
            </a:prstGeom>
            <a:noFill/>
          </p:spPr>
          <p:txBody>
            <a:bodyPr wrap="none" rtlCol="0">
              <a:spAutoFit/>
            </a:bodyPr>
            <a:lstStyle/>
            <a:p>
              <a:pPr algn="ctr"/>
              <a:r>
                <a:rPr lang="en-US" sz="1200" dirty="0"/>
                <a:t>Enclave</a:t>
              </a:r>
            </a:p>
          </p:txBody>
        </p:sp>
        <p:sp>
          <p:nvSpPr>
            <p:cNvPr id="72" name="Rectangle 71"/>
            <p:cNvSpPr/>
            <p:nvPr/>
          </p:nvSpPr>
          <p:spPr>
            <a:xfrm>
              <a:off x="4838152" y="4385645"/>
              <a:ext cx="3527310" cy="115899"/>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6" name="TextBox 75"/>
            <p:cNvSpPr txBox="1"/>
            <p:nvPr/>
          </p:nvSpPr>
          <p:spPr>
            <a:xfrm>
              <a:off x="5573980" y="5147843"/>
              <a:ext cx="2091278" cy="369332"/>
            </a:xfrm>
            <a:prstGeom prst="rect">
              <a:avLst/>
            </a:prstGeom>
            <a:noFill/>
          </p:spPr>
          <p:txBody>
            <a:bodyPr wrap="none" rtlCol="0">
              <a:spAutoFit/>
            </a:bodyPr>
            <a:lstStyle/>
            <a:p>
              <a:pPr marL="0" lvl="1" algn="ctr"/>
              <a:r>
                <a:rPr lang="en-US" dirty="0" smtClean="0"/>
                <a:t>SGX Threat Model</a:t>
              </a:r>
              <a:endParaRPr lang="en-US" dirty="0"/>
            </a:p>
          </p:txBody>
        </p:sp>
      </p:grpSp>
    </p:spTree>
    <p:extLst>
      <p:ext uri="{BB962C8B-B14F-4D97-AF65-F5344CB8AC3E}">
        <p14:creationId xmlns:p14="http://schemas.microsoft.com/office/powerpoint/2010/main" val="1246253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69913"/>
          </a:xfrm>
        </p:spPr>
        <p:txBody>
          <a:bodyPr/>
          <a:lstStyle/>
          <a:p>
            <a:r>
              <a:rPr lang="en-US" dirty="0"/>
              <a:t>Performance </a:t>
            </a:r>
            <a:r>
              <a:rPr lang="en-US" dirty="0" smtClean="0"/>
              <a:t>Evaluation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136970413"/>
              </p:ext>
            </p:extLst>
          </p:nvPr>
        </p:nvGraphicFramePr>
        <p:xfrm>
          <a:off x="1510874" y="1531502"/>
          <a:ext cx="6111070" cy="430894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7215875" y="460179"/>
            <a:ext cx="1736270" cy="490685"/>
          </a:xfrm>
          <a:prstGeom prst="rect">
            <a:avLst/>
          </a:prstGeom>
        </p:spPr>
      </p:pic>
      <p:pic>
        <p:nvPicPr>
          <p:cNvPr id="7" name="Picture 6"/>
          <p:cNvPicPr>
            <a:picLocks noChangeAspect="1"/>
          </p:cNvPicPr>
          <p:nvPr/>
        </p:nvPicPr>
        <p:blipFill>
          <a:blip r:embed="rId5"/>
          <a:stretch>
            <a:fillRect/>
          </a:stretch>
        </p:blipFill>
        <p:spPr>
          <a:xfrm>
            <a:off x="0" y="401971"/>
            <a:ext cx="3162300" cy="574963"/>
          </a:xfrm>
          <a:prstGeom prst="rect">
            <a:avLst/>
          </a:prstGeom>
        </p:spPr>
      </p:pic>
      <p:sp>
        <p:nvSpPr>
          <p:cNvPr id="8" name="Rectangle 7"/>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95151" y="2115512"/>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0227" y="1707701"/>
            <a:ext cx="784189" cy="461665"/>
          </a:xfrm>
          <a:prstGeom prst="rect">
            <a:avLst/>
          </a:prstGeom>
          <a:noFill/>
        </p:spPr>
        <p:txBody>
          <a:bodyPr wrap="square" rtlCol="0">
            <a:spAutoFit/>
          </a:bodyPr>
          <a:lstStyle/>
          <a:p>
            <a:r>
              <a:rPr lang="en-US" sz="2400" dirty="0" smtClean="0">
                <a:solidFill>
                  <a:srgbClr val="C00000"/>
                </a:solidFill>
              </a:rPr>
              <a:t>0.04</a:t>
            </a:r>
            <a:endParaRPr lang="en-US" sz="2400" dirty="0">
              <a:solidFill>
                <a:srgbClr val="C00000"/>
              </a:solidFill>
            </a:endParaRPr>
          </a:p>
        </p:txBody>
      </p:sp>
    </p:spTree>
    <p:extLst>
      <p:ext uri="{BB962C8B-B14F-4D97-AF65-F5344CB8AC3E}">
        <p14:creationId xmlns:p14="http://schemas.microsoft.com/office/powerpoint/2010/main" val="14789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4525963"/>
          </a:xfrm>
        </p:spPr>
        <p:txBody>
          <a:bodyPr/>
          <a:lstStyle/>
          <a:p>
            <a:pPr lvl="0"/>
            <a:r>
              <a:rPr lang="en-US" dirty="0" smtClean="0"/>
              <a:t>Discussion</a:t>
            </a:r>
            <a:endParaRPr lang="en-US" dirty="0"/>
          </a:p>
          <a:p>
            <a:pPr marL="342900" lvl="1" indent="-342900">
              <a:buFont typeface="Arial" charset="0"/>
              <a:buChar char="•"/>
            </a:pPr>
            <a:r>
              <a:rPr lang="en-US" dirty="0" smtClean="0">
                <a:solidFill>
                  <a:schemeClr val="tx1"/>
                </a:solidFill>
              </a:rPr>
              <a:t>Core utilization</a:t>
            </a:r>
          </a:p>
          <a:p>
            <a:pPr marL="891540" lvl="3" indent="-342900">
              <a:buFont typeface="Arial" charset="0"/>
              <a:buChar char="•"/>
            </a:pPr>
            <a:r>
              <a:rPr lang="en-US" dirty="0" smtClean="0">
                <a:solidFill>
                  <a:schemeClr val="tx1"/>
                </a:solidFill>
              </a:rPr>
              <a:t>Support of rdtsc in SGX v2.0</a:t>
            </a:r>
            <a:endParaRPr lang="en-US" dirty="0">
              <a:solidFill>
                <a:schemeClr val="tx1"/>
              </a:solidFill>
            </a:endParaRPr>
          </a:p>
          <a:p>
            <a:pPr marL="342900" lvl="1" indent="-342900">
              <a:buFont typeface="Arial" charset="0"/>
              <a:buChar char="•"/>
            </a:pPr>
            <a:r>
              <a:rPr lang="en-US" dirty="0" smtClean="0">
                <a:solidFill>
                  <a:schemeClr val="tx1"/>
                </a:solidFill>
              </a:rPr>
              <a:t>Training coverage</a:t>
            </a:r>
          </a:p>
          <a:p>
            <a:pPr marL="891540" lvl="3" indent="-342900">
              <a:buFont typeface="Arial" charset="0"/>
              <a:buChar char="•"/>
            </a:pPr>
            <a:r>
              <a:rPr lang="en-US" dirty="0" smtClean="0"/>
              <a:t>Default values for pathlets not trained</a:t>
            </a:r>
            <a:endParaRPr lang="en-US" dirty="0">
              <a:solidFill>
                <a:schemeClr val="tx1"/>
              </a:solidFill>
            </a:endParaRPr>
          </a:p>
          <a:p>
            <a:pPr marL="342900" lvl="1" indent="-342900">
              <a:buFont typeface="Arial" charset="0"/>
              <a:buChar char="•"/>
            </a:pPr>
            <a:r>
              <a:rPr lang="en-US" dirty="0" smtClean="0">
                <a:solidFill>
                  <a:schemeClr val="tx1"/>
                </a:solidFill>
              </a:rPr>
              <a:t>Security policy upon AEX detection</a:t>
            </a:r>
          </a:p>
          <a:p>
            <a:pPr marL="891540" lvl="3" indent="-342900">
              <a:buFont typeface="Arial" charset="0"/>
              <a:buChar char="•"/>
            </a:pPr>
            <a:r>
              <a:rPr lang="en-US" dirty="0" smtClean="0">
                <a:solidFill>
                  <a:schemeClr val="tx1"/>
                </a:solidFill>
              </a:rPr>
              <a:t>Application dependent</a:t>
            </a:r>
          </a:p>
          <a:p>
            <a:pPr marL="342900" lvl="1" indent="-342900">
              <a:buFont typeface="Arial" charset="0"/>
              <a:buChar char="•"/>
            </a:pPr>
            <a:r>
              <a:rPr lang="en-US" dirty="0" smtClean="0">
                <a:solidFill>
                  <a:schemeClr val="tx1"/>
                </a:solidFill>
              </a:rPr>
              <a:t>Other side-channel threats</a:t>
            </a:r>
          </a:p>
          <a:p>
            <a:pPr marL="891540" lvl="3" indent="-342900">
              <a:buFont typeface="Arial" charset="0"/>
              <a:buChar char="•"/>
            </a:pPr>
            <a:r>
              <a:rPr lang="en-US" dirty="0" smtClean="0">
                <a:solidFill>
                  <a:schemeClr val="tx1"/>
                </a:solidFill>
              </a:rPr>
              <a:t>Last-level cache side-channel attacks do not require AEXs</a:t>
            </a:r>
            <a:endParaRPr lang="en-US" dirty="0">
              <a:solidFill>
                <a:schemeClr val="tx1"/>
              </a:solidFill>
            </a:endParaRPr>
          </a:p>
          <a:p>
            <a:endParaRPr lang="en-US" dirty="0"/>
          </a:p>
          <a:p>
            <a:endParaRPr lang="en-US" dirty="0">
              <a:solidFill>
                <a:schemeClr val="tx1">
                  <a:lumMod val="65000"/>
                  <a:lumOff val="35000"/>
                </a:schemeClr>
              </a:solidFill>
            </a:endParaRP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5" name="Picture 4"/>
          <p:cNvPicPr>
            <a:picLocks noChangeAspect="1"/>
          </p:cNvPicPr>
          <p:nvPr/>
        </p:nvPicPr>
        <p:blipFill>
          <a:blip r:embed="rId4"/>
          <a:stretch>
            <a:fillRect/>
          </a:stretch>
        </p:blipFill>
        <p:spPr>
          <a:xfrm>
            <a:off x="0" y="401971"/>
            <a:ext cx="3162300" cy="574963"/>
          </a:xfrm>
          <a:prstGeom prst="rect">
            <a:avLst/>
          </a:prstGeom>
        </p:spPr>
      </p:pic>
      <p:sp>
        <p:nvSpPr>
          <p:cNvPr id="6" name="Rectangle 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3"/>
          </p:nvPr>
        </p:nvSpPr>
        <p:spPr>
          <a:xfrm>
            <a:off x="310896" y="914400"/>
            <a:ext cx="8109204" cy="4244109"/>
          </a:xfrm>
          <a:prstGeom prst="rect">
            <a:avLst/>
          </a:prstGeom>
          <a:ln>
            <a:solidFill>
              <a:srgbClr val="FFFFFF"/>
            </a:solidFill>
          </a:ln>
        </p:spPr>
        <p:txBody>
          <a:bodyPr/>
          <a:lstStyle>
            <a:lvl1pPr>
              <a:defRPr>
                <a:solidFill>
                  <a:srgbClr val="BB0000"/>
                </a:solidFill>
              </a:defRPr>
            </a:lvl1pPr>
            <a:lvl2pPr marL="0">
              <a:spcBef>
                <a:spcPts val="600"/>
              </a:spcBef>
              <a:defRPr sz="2400">
                <a:solidFill>
                  <a:schemeClr val="tx1">
                    <a:lumMod val="65000"/>
                    <a:lumOff val="35000"/>
                  </a:schemeClr>
                </a:solidFill>
              </a:defRPr>
            </a:lvl2pPr>
            <a:lvl3pPr>
              <a:spcBef>
                <a:spcPts val="0"/>
              </a:spcBef>
              <a:defRPr sz="2000">
                <a:solidFill>
                  <a:schemeClr val="tx1">
                    <a:lumMod val="65000"/>
                    <a:lumOff val="35000"/>
                  </a:schemeClr>
                </a:solidFill>
              </a:defRPr>
            </a:lvl3pPr>
            <a:lvl5pPr marL="502920" indent="0">
              <a:spcBef>
                <a:spcPts val="350"/>
              </a:spcBef>
              <a:buNone/>
              <a:defRPr sz="1600">
                <a:solidFill>
                  <a:schemeClr val="tx1">
                    <a:lumMod val="65000"/>
                    <a:lumOff val="35000"/>
                  </a:schemeClr>
                </a:solidFill>
              </a:defRPr>
            </a:lvl5pPr>
          </a:lstStyle>
          <a:p>
            <a:pPr lvl="0"/>
            <a:r>
              <a:rPr lang="en-US" dirty="0" smtClean="0"/>
              <a:t>Conclusion</a:t>
            </a:r>
          </a:p>
          <a:p>
            <a:pPr marL="342900" lvl="1" indent="-342900">
              <a:buFont typeface="Arial" charset="0"/>
              <a:buChar char="•"/>
            </a:pPr>
            <a:r>
              <a:rPr lang="en-US" dirty="0">
                <a:solidFill>
                  <a:schemeClr val="tx1"/>
                </a:solidFill>
              </a:rPr>
              <a:t>Déjà </a:t>
            </a:r>
            <a:r>
              <a:rPr lang="en-US" dirty="0" smtClean="0">
                <a:solidFill>
                  <a:schemeClr val="tx1"/>
                </a:solidFill>
              </a:rPr>
              <a:t>Vu: a framework for automated program transformation and detection of privileged side-channel attacks against shielded execution.</a:t>
            </a:r>
          </a:p>
          <a:p>
            <a:pPr marL="342900" lvl="1" indent="-342900">
              <a:buFont typeface="Arial" charset="0"/>
              <a:buChar char="•"/>
            </a:pPr>
            <a:r>
              <a:rPr lang="en-US" dirty="0" smtClean="0">
                <a:solidFill>
                  <a:schemeClr val="tx1"/>
                </a:solidFill>
              </a:rPr>
              <a:t>We implement and evaluate Déjà Vu on </a:t>
            </a:r>
            <a:r>
              <a:rPr lang="en-US" dirty="0">
                <a:solidFill>
                  <a:schemeClr val="tx1"/>
                </a:solidFill>
              </a:rPr>
              <a:t>Intel </a:t>
            </a:r>
            <a:r>
              <a:rPr lang="en-US" dirty="0" smtClean="0">
                <a:solidFill>
                  <a:schemeClr val="tx1"/>
                </a:solidFill>
              </a:rPr>
              <a:t>Skylake processors with both SGX and TSX features.</a:t>
            </a:r>
            <a:endParaRPr lang="en-US" dirty="0">
              <a:solidFill>
                <a:schemeClr val="tx1"/>
              </a:solidFill>
            </a:endParaRPr>
          </a:p>
          <a:p>
            <a:pPr marL="342900" lvl="1" indent="-342900">
              <a:buFont typeface="Arial" charset="0"/>
              <a:buChar char="•"/>
            </a:pPr>
            <a:r>
              <a:rPr lang="en-US" dirty="0" smtClean="0">
                <a:solidFill>
                  <a:schemeClr val="tx1"/>
                </a:solidFill>
              </a:rPr>
              <a:t>Evaluations show </a:t>
            </a:r>
            <a:r>
              <a:rPr lang="en-US" dirty="0">
                <a:solidFill>
                  <a:schemeClr val="tx1"/>
                </a:solidFill>
              </a:rPr>
              <a:t>Déjà Vu </a:t>
            </a:r>
            <a:r>
              <a:rPr lang="en-US" dirty="0" smtClean="0">
                <a:solidFill>
                  <a:schemeClr val="tx1"/>
                </a:solidFill>
              </a:rPr>
              <a:t>detects AEXs during pathlet execution with performance as low as 4% </a:t>
            </a:r>
            <a:r>
              <a:rPr lang="en-US" dirty="0">
                <a:solidFill>
                  <a:schemeClr val="tx1"/>
                </a:solidFill>
              </a:rPr>
              <a:t>overhead with good accuracy.</a:t>
            </a:r>
            <a:endParaRPr lang="en-US" dirty="0" smtClean="0">
              <a:solidFill>
                <a:schemeClr val="tx1"/>
              </a:solidFill>
            </a:endParaRP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6" name="Picture 5"/>
          <p:cNvPicPr>
            <a:picLocks noChangeAspect="1"/>
          </p:cNvPicPr>
          <p:nvPr/>
        </p:nvPicPr>
        <p:blipFill>
          <a:blip r:embed="rId4"/>
          <a:stretch>
            <a:fillRect/>
          </a:stretch>
        </p:blipFill>
        <p:spPr>
          <a:xfrm>
            <a:off x="0" y="401971"/>
            <a:ext cx="3162300" cy="574963"/>
          </a:xfrm>
          <a:prstGeom prst="rect">
            <a:avLst/>
          </a:prstGeom>
        </p:spPr>
      </p:pic>
      <p:sp>
        <p:nvSpPr>
          <p:cNvPr id="7" name="Rectangle 6"/>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98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6"/>
          </p:nvPr>
        </p:nvSpPr>
        <p:spPr>
          <a:xfrm>
            <a:off x="651757" y="1734522"/>
            <a:ext cx="7194020" cy="1034078"/>
          </a:xfrm>
        </p:spPr>
        <p:txBody>
          <a:bodyPr/>
          <a:lstStyle/>
          <a:p>
            <a:r>
              <a:rPr lang="en-US" sz="6600" dirty="0" smtClean="0"/>
              <a:t>Thanks!</a:t>
            </a:r>
          </a:p>
        </p:txBody>
      </p:sp>
      <p:sp>
        <p:nvSpPr>
          <p:cNvPr id="5" name="Content Placeholder 1"/>
          <p:cNvSpPr txBox="1">
            <a:spLocks/>
          </p:cNvSpPr>
          <p:nvPr/>
        </p:nvSpPr>
        <p:spPr>
          <a:xfrm>
            <a:off x="651757" y="3773487"/>
            <a:ext cx="8229600" cy="2386013"/>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Sanchuan Chen</a:t>
            </a:r>
          </a:p>
          <a:p>
            <a:r>
              <a:rPr lang="en-US" dirty="0" smtClean="0"/>
              <a:t>chen.4825@osu.edu</a:t>
            </a:r>
          </a:p>
          <a:p>
            <a:r>
              <a:rPr lang="en-US" dirty="0"/>
              <a:t>Déjà Vu open source link:</a:t>
            </a:r>
          </a:p>
          <a:p>
            <a:r>
              <a:rPr lang="en-US" dirty="0"/>
              <a:t>https://</a:t>
            </a:r>
            <a:r>
              <a:rPr lang="en-US" dirty="0" smtClean="0"/>
              <a:t>github.com/</a:t>
            </a:r>
            <a:r>
              <a:rPr lang="en-US" dirty="0" err="1" smtClean="0"/>
              <a:t>scc</a:t>
            </a:r>
            <a:r>
              <a:rPr lang="en-US" dirty="0" smtClean="0"/>
              <a:t>-sec/</a:t>
            </a:r>
            <a:r>
              <a:rPr lang="en-US" dirty="0" err="1" smtClean="0"/>
              <a:t>dejavu.git</a:t>
            </a:r>
            <a:endParaRPr lang="en-US" dirty="0"/>
          </a:p>
        </p:txBody>
      </p:sp>
      <p:sp>
        <p:nvSpPr>
          <p:cNvPr id="4" name="Rectangle 3"/>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215875" y="460179"/>
            <a:ext cx="1736270" cy="490685"/>
          </a:xfrm>
          <a:prstGeom prst="rect">
            <a:avLst/>
          </a:prstGeom>
        </p:spPr>
      </p:pic>
      <p:pic>
        <p:nvPicPr>
          <p:cNvPr id="7" name="Picture 6"/>
          <p:cNvPicPr>
            <a:picLocks noChangeAspect="1"/>
          </p:cNvPicPr>
          <p:nvPr/>
        </p:nvPicPr>
        <p:blipFill>
          <a:blip r:embed="rId4"/>
          <a:stretch>
            <a:fillRect/>
          </a:stretch>
        </p:blipFill>
        <p:spPr>
          <a:xfrm>
            <a:off x="0" y="401971"/>
            <a:ext cx="3162300" cy="574963"/>
          </a:xfrm>
          <a:prstGeom prst="rect">
            <a:avLst/>
          </a:prstGeom>
        </p:spPr>
      </p:pic>
      <p:sp>
        <p:nvSpPr>
          <p:cNvPr id="8" name="Rectangle 7"/>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960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912813"/>
          </a:xfrm>
        </p:spPr>
        <p:txBody>
          <a:bodyPr/>
          <a:lstStyle/>
          <a:p>
            <a:r>
              <a:rPr lang="en-US" sz="2400" dirty="0" smtClean="0"/>
              <a:t>Security </a:t>
            </a:r>
            <a:r>
              <a:rPr lang="en-US" sz="2400" dirty="0"/>
              <a:t>E</a:t>
            </a:r>
            <a:r>
              <a:rPr lang="en-US" sz="2400" dirty="0" smtClean="0"/>
              <a:t>valuation:</a:t>
            </a:r>
            <a:r>
              <a:rPr lang="en-US" sz="2400" dirty="0"/>
              <a:t> D</a:t>
            </a:r>
            <a:r>
              <a:rPr lang="en-US" sz="2400" dirty="0" smtClean="0"/>
              <a:t>etecting app-AEX Alarms w/ CPU Frequency </a:t>
            </a:r>
            <a:r>
              <a:rPr lang="en-US" sz="2400" dirty="0"/>
              <a:t>C</a:t>
            </a:r>
            <a:r>
              <a:rPr lang="en-US" sz="2400" dirty="0" smtClean="0"/>
              <a:t>hange</a:t>
            </a:r>
            <a:endParaRPr lang="en-US" sz="2400" dirty="0"/>
          </a:p>
        </p:txBody>
      </p:sp>
      <p:graphicFrame>
        <p:nvGraphicFramePr>
          <p:cNvPr id="5" name="Chart 4"/>
          <p:cNvGraphicFramePr>
            <a:graphicFrameLocks/>
          </p:cNvGraphicFramePr>
          <p:nvPr>
            <p:extLst>
              <p:ext uri="{D42A27DB-BD31-4B8C-83A1-F6EECF244321}">
                <p14:modId xmlns:p14="http://schemas.microsoft.com/office/powerpoint/2010/main" val="2059638713"/>
              </p:ext>
            </p:extLst>
          </p:nvPr>
        </p:nvGraphicFramePr>
        <p:xfrm>
          <a:off x="1180887" y="1580715"/>
          <a:ext cx="6771044" cy="47930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7215875" y="460179"/>
            <a:ext cx="1736270" cy="490685"/>
          </a:xfrm>
          <a:prstGeom prst="rect">
            <a:avLst/>
          </a:prstGeom>
        </p:spPr>
      </p:pic>
      <p:pic>
        <p:nvPicPr>
          <p:cNvPr id="7" name="Picture 6"/>
          <p:cNvPicPr>
            <a:picLocks noChangeAspect="1"/>
          </p:cNvPicPr>
          <p:nvPr/>
        </p:nvPicPr>
        <p:blipFill>
          <a:blip r:embed="rId5"/>
          <a:stretch>
            <a:fillRect/>
          </a:stretch>
        </p:blipFill>
        <p:spPr>
          <a:xfrm>
            <a:off x="0" y="401971"/>
            <a:ext cx="3162300" cy="574963"/>
          </a:xfrm>
          <a:prstGeom prst="rect">
            <a:avLst/>
          </a:prstGeom>
        </p:spPr>
      </p:pic>
      <p:sp>
        <p:nvSpPr>
          <p:cNvPr id="8" name="Rectangle 7"/>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95151" y="2196935"/>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5151" y="1735270"/>
            <a:ext cx="784189" cy="461665"/>
          </a:xfrm>
          <a:prstGeom prst="rect">
            <a:avLst/>
          </a:prstGeom>
          <a:noFill/>
        </p:spPr>
        <p:txBody>
          <a:bodyPr wrap="square" rtlCol="0">
            <a:spAutoFit/>
          </a:bodyPr>
          <a:lstStyle/>
          <a:p>
            <a:r>
              <a:rPr lang="en-US" sz="2400" dirty="0" smtClean="0">
                <a:solidFill>
                  <a:srgbClr val="C00000"/>
                </a:solidFill>
              </a:rPr>
              <a:t>0.97</a:t>
            </a:r>
            <a:endParaRPr lang="en-US" sz="2400" dirty="0">
              <a:solidFill>
                <a:srgbClr val="C00000"/>
              </a:solidFill>
            </a:endParaRPr>
          </a:p>
        </p:txBody>
      </p:sp>
      <p:cxnSp>
        <p:nvCxnSpPr>
          <p:cNvPr id="12" name="Straight Connector 11"/>
          <p:cNvCxnSpPr/>
          <p:nvPr/>
        </p:nvCxnSpPr>
        <p:spPr>
          <a:xfrm>
            <a:off x="195151" y="3250842"/>
            <a:ext cx="8345345" cy="0"/>
          </a:xfrm>
          <a:prstGeom prst="line">
            <a:avLst/>
          </a:prstGeom>
          <a:ln>
            <a:solidFill>
              <a:srgbClr val="BB0000"/>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5151" y="2789176"/>
            <a:ext cx="784189" cy="461665"/>
          </a:xfrm>
          <a:prstGeom prst="rect">
            <a:avLst/>
          </a:prstGeom>
          <a:noFill/>
        </p:spPr>
        <p:txBody>
          <a:bodyPr wrap="square" rtlCol="0">
            <a:spAutoFit/>
          </a:bodyPr>
          <a:lstStyle/>
          <a:p>
            <a:r>
              <a:rPr lang="en-US" sz="2400" dirty="0" smtClean="0">
                <a:solidFill>
                  <a:srgbClr val="C00000"/>
                </a:solidFill>
              </a:rPr>
              <a:t>0.89</a:t>
            </a:r>
            <a:endParaRPr lang="en-US" sz="2400" dirty="0">
              <a:solidFill>
                <a:srgbClr val="C00000"/>
              </a:solidFill>
            </a:endParaRPr>
          </a:p>
        </p:txBody>
      </p:sp>
    </p:spTree>
    <p:extLst>
      <p:ext uri="{BB962C8B-B14F-4D97-AF65-F5344CB8AC3E}">
        <p14:creationId xmlns:p14="http://schemas.microsoft.com/office/powerpoint/2010/main" val="1499970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950447"/>
          </a:xfrm>
        </p:spPr>
        <p:txBody>
          <a:bodyPr/>
          <a:lstStyle/>
          <a:p>
            <a:r>
              <a:rPr lang="en-US" dirty="0"/>
              <a:t>Training mode details</a:t>
            </a:r>
          </a:p>
          <a:p>
            <a:pPr marL="342900" lvl="1" indent="-342900">
              <a:spcBef>
                <a:spcPct val="20000"/>
              </a:spcBef>
              <a:buFont typeface="Arial" charset="0"/>
              <a:buChar char="•"/>
            </a:pPr>
            <a:r>
              <a:rPr lang="en-US" dirty="0" smtClean="0">
                <a:solidFill>
                  <a:srgbClr val="636D6E"/>
                </a:solidFill>
              </a:rPr>
              <a:t>OCall estimation</a:t>
            </a:r>
            <a:endParaRPr lang="en-US" dirty="0">
              <a:solidFill>
                <a:srgbClr val="636D6E"/>
              </a:solidFill>
            </a:endParaRPr>
          </a:p>
        </p:txBody>
      </p:sp>
      <p:cxnSp>
        <p:nvCxnSpPr>
          <p:cNvPr id="4" name="Straight Connector 3"/>
          <p:cNvCxnSpPr/>
          <p:nvPr/>
        </p:nvCxnSpPr>
        <p:spPr>
          <a:xfrm>
            <a:off x="1357723" y="2904657"/>
            <a:ext cx="2820577"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710523" y="2904657"/>
            <a:ext cx="2820577"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17316" y="2904657"/>
            <a:ext cx="627096" cy="276999"/>
          </a:xfrm>
          <a:prstGeom prst="rect">
            <a:avLst/>
          </a:prstGeom>
          <a:noFill/>
        </p:spPr>
        <p:txBody>
          <a:bodyPr wrap="none" rtlCol="0">
            <a:spAutoFit/>
          </a:bodyPr>
          <a:lstStyle/>
          <a:p>
            <a:pPr algn="ctr"/>
            <a:r>
              <a:rPr lang="en-US" sz="1200" smtClean="0"/>
              <a:t>Kernel</a:t>
            </a:r>
            <a:endParaRPr lang="en-US" sz="1200" dirty="0" smtClean="0"/>
          </a:p>
        </p:txBody>
      </p:sp>
      <p:sp>
        <p:nvSpPr>
          <p:cNvPr id="8" name="TextBox 7"/>
          <p:cNvSpPr txBox="1"/>
          <p:nvPr/>
        </p:nvSpPr>
        <p:spPr>
          <a:xfrm>
            <a:off x="3806483" y="2627658"/>
            <a:ext cx="729688" cy="276999"/>
          </a:xfrm>
          <a:prstGeom prst="rect">
            <a:avLst/>
          </a:prstGeom>
          <a:noFill/>
        </p:spPr>
        <p:txBody>
          <a:bodyPr wrap="none" rtlCol="0">
            <a:spAutoFit/>
          </a:bodyPr>
          <a:lstStyle/>
          <a:p>
            <a:pPr algn="ctr"/>
            <a:r>
              <a:rPr lang="en-US" sz="1200" dirty="0" smtClean="0"/>
              <a:t>Enclave</a:t>
            </a:r>
          </a:p>
        </p:txBody>
      </p:sp>
      <p:sp>
        <p:nvSpPr>
          <p:cNvPr id="10" name="TextBox 9"/>
          <p:cNvSpPr txBox="1"/>
          <p:nvPr/>
        </p:nvSpPr>
        <p:spPr>
          <a:xfrm>
            <a:off x="7220831" y="2893157"/>
            <a:ext cx="627096" cy="276999"/>
          </a:xfrm>
          <a:prstGeom prst="rect">
            <a:avLst/>
          </a:prstGeom>
          <a:noFill/>
        </p:spPr>
        <p:txBody>
          <a:bodyPr wrap="none" rtlCol="0">
            <a:spAutoFit/>
          </a:bodyPr>
          <a:lstStyle/>
          <a:p>
            <a:pPr algn="ctr"/>
            <a:r>
              <a:rPr lang="en-US" sz="1200" smtClean="0"/>
              <a:t>Kernel</a:t>
            </a:r>
            <a:endParaRPr lang="en-US" sz="1200" dirty="0" smtClean="0"/>
          </a:p>
        </p:txBody>
      </p:sp>
      <p:sp>
        <p:nvSpPr>
          <p:cNvPr id="11" name="TextBox 10"/>
          <p:cNvSpPr txBox="1"/>
          <p:nvPr/>
        </p:nvSpPr>
        <p:spPr>
          <a:xfrm>
            <a:off x="7209998" y="2616158"/>
            <a:ext cx="729688" cy="276999"/>
          </a:xfrm>
          <a:prstGeom prst="rect">
            <a:avLst/>
          </a:prstGeom>
          <a:noFill/>
        </p:spPr>
        <p:txBody>
          <a:bodyPr wrap="none" rtlCol="0">
            <a:spAutoFit/>
          </a:bodyPr>
          <a:lstStyle/>
          <a:p>
            <a:pPr algn="ctr"/>
            <a:r>
              <a:rPr lang="en-US" sz="1200" dirty="0" smtClean="0"/>
              <a:t>Enclave</a:t>
            </a:r>
          </a:p>
        </p:txBody>
      </p:sp>
      <p:cxnSp>
        <p:nvCxnSpPr>
          <p:cNvPr id="12" name="Straight Arrow Connector 11"/>
          <p:cNvCxnSpPr/>
          <p:nvPr/>
        </p:nvCxnSpPr>
        <p:spPr>
          <a:xfrm>
            <a:off x="1877605" y="2589437"/>
            <a:ext cx="145125" cy="630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022730" y="3257975"/>
            <a:ext cx="145125" cy="630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256756" y="3260257"/>
            <a:ext cx="143544" cy="628157"/>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418618" y="2589437"/>
            <a:ext cx="143544" cy="628157"/>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11400" y="2345390"/>
            <a:ext cx="567784" cy="276999"/>
          </a:xfrm>
          <a:prstGeom prst="rect">
            <a:avLst/>
          </a:prstGeom>
          <a:noFill/>
        </p:spPr>
        <p:txBody>
          <a:bodyPr wrap="none" rtlCol="0">
            <a:spAutoFit/>
          </a:bodyPr>
          <a:lstStyle/>
          <a:p>
            <a:pPr algn="ctr"/>
            <a:r>
              <a:rPr lang="en-US" sz="1200" dirty="0" smtClean="0"/>
              <a:t>OCall</a:t>
            </a:r>
          </a:p>
        </p:txBody>
      </p:sp>
      <p:sp>
        <p:nvSpPr>
          <p:cNvPr id="21" name="TextBox 20"/>
          <p:cNvSpPr txBox="1"/>
          <p:nvPr/>
        </p:nvSpPr>
        <p:spPr>
          <a:xfrm>
            <a:off x="1949256" y="3097062"/>
            <a:ext cx="1678665" cy="276999"/>
          </a:xfrm>
          <a:prstGeom prst="rect">
            <a:avLst/>
          </a:prstGeom>
          <a:noFill/>
        </p:spPr>
        <p:txBody>
          <a:bodyPr wrap="none" rtlCol="0">
            <a:spAutoFit/>
          </a:bodyPr>
          <a:lstStyle/>
          <a:p>
            <a:pPr algn="ctr"/>
            <a:r>
              <a:rPr lang="en-US" sz="1200" dirty="0" smtClean="0">
                <a:solidFill>
                  <a:srgbClr val="BB0000"/>
                </a:solidFill>
              </a:rPr>
              <a:t>Empty </a:t>
            </a:r>
            <a:r>
              <a:rPr lang="en-US" sz="1200" smtClean="0">
                <a:solidFill>
                  <a:srgbClr val="BB0000"/>
                </a:solidFill>
              </a:rPr>
              <a:t>OCall</a:t>
            </a:r>
            <a:r>
              <a:rPr lang="en-US" sz="1200" dirty="0" smtClean="0">
                <a:solidFill>
                  <a:srgbClr val="BB0000"/>
                </a:solidFill>
              </a:rPr>
              <a:t> Function</a:t>
            </a:r>
          </a:p>
        </p:txBody>
      </p:sp>
      <p:cxnSp>
        <p:nvCxnSpPr>
          <p:cNvPr id="22" name="Straight Arrow Connector 21"/>
          <p:cNvCxnSpPr/>
          <p:nvPr/>
        </p:nvCxnSpPr>
        <p:spPr>
          <a:xfrm>
            <a:off x="5236202" y="2589437"/>
            <a:ext cx="145125" cy="630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381327" y="3257975"/>
            <a:ext cx="145125" cy="630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793289" y="3260257"/>
            <a:ext cx="143544" cy="628157"/>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955151" y="2589437"/>
            <a:ext cx="143544" cy="628157"/>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24141" y="3073344"/>
            <a:ext cx="1335622" cy="276999"/>
          </a:xfrm>
          <a:prstGeom prst="rect">
            <a:avLst/>
          </a:prstGeom>
          <a:noFill/>
        </p:spPr>
        <p:txBody>
          <a:bodyPr wrap="none" rtlCol="0">
            <a:spAutoFit/>
          </a:bodyPr>
          <a:lstStyle/>
          <a:p>
            <a:pPr algn="ctr"/>
            <a:r>
              <a:rPr lang="en-US" sz="1200" dirty="0" smtClean="0">
                <a:solidFill>
                  <a:srgbClr val="BB0000"/>
                </a:solidFill>
              </a:rPr>
              <a:t>Interrupt Handler</a:t>
            </a:r>
          </a:p>
        </p:txBody>
      </p:sp>
      <p:sp>
        <p:nvSpPr>
          <p:cNvPr id="27" name="TextBox 26"/>
          <p:cNvSpPr txBox="1"/>
          <p:nvPr/>
        </p:nvSpPr>
        <p:spPr>
          <a:xfrm>
            <a:off x="5207668" y="2345390"/>
            <a:ext cx="492444" cy="276999"/>
          </a:xfrm>
          <a:prstGeom prst="rect">
            <a:avLst/>
          </a:prstGeom>
          <a:noFill/>
        </p:spPr>
        <p:txBody>
          <a:bodyPr wrap="none" rtlCol="0">
            <a:spAutoFit/>
          </a:bodyPr>
          <a:lstStyle/>
          <a:p>
            <a:pPr algn="ctr"/>
            <a:r>
              <a:rPr lang="en-US" sz="1200" dirty="0" smtClean="0"/>
              <a:t>AEX</a:t>
            </a:r>
          </a:p>
        </p:txBody>
      </p:sp>
      <p:cxnSp>
        <p:nvCxnSpPr>
          <p:cNvPr id="31" name="Straight Connector 30"/>
          <p:cNvCxnSpPr/>
          <p:nvPr/>
        </p:nvCxnSpPr>
        <p:spPr>
          <a:xfrm>
            <a:off x="1915497" y="4047657"/>
            <a:ext cx="0" cy="279400"/>
          </a:xfrm>
          <a:prstGeom prst="line">
            <a:avLst/>
          </a:prstGeom>
          <a:ln>
            <a:solidFill>
              <a:srgbClr val="6A0902"/>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572659" y="4047657"/>
            <a:ext cx="0" cy="279400"/>
          </a:xfrm>
          <a:prstGeom prst="line">
            <a:avLst/>
          </a:prstGeom>
          <a:ln>
            <a:solidFill>
              <a:srgbClr val="6A090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07899" y="4047657"/>
            <a:ext cx="0" cy="279400"/>
          </a:xfrm>
          <a:prstGeom prst="line">
            <a:avLst/>
          </a:prstGeom>
          <a:ln>
            <a:solidFill>
              <a:srgbClr val="6A090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120811" y="4047657"/>
            <a:ext cx="0" cy="279400"/>
          </a:xfrm>
          <a:prstGeom prst="line">
            <a:avLst/>
          </a:prstGeom>
          <a:ln>
            <a:solidFill>
              <a:srgbClr val="6A0902"/>
            </a:solidFill>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915497" y="4187357"/>
            <a:ext cx="657162" cy="0"/>
          </a:xfrm>
          <a:prstGeom prst="straightConnector1">
            <a:avLst/>
          </a:prstGeom>
          <a:ln>
            <a:solidFill>
              <a:srgbClr val="6A090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181349" y="4187357"/>
            <a:ext cx="939462" cy="0"/>
          </a:xfrm>
          <a:prstGeom prst="straightConnector1">
            <a:avLst/>
          </a:prstGeom>
          <a:ln>
            <a:solidFill>
              <a:srgbClr val="6A090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105912" y="4240370"/>
            <a:ext cx="456250" cy="369332"/>
          </a:xfrm>
          <a:prstGeom prst="rect">
            <a:avLst/>
          </a:prstGeom>
          <a:noFill/>
        </p:spPr>
        <p:txBody>
          <a:bodyPr wrap="square" rtlCol="0">
            <a:spAutoFit/>
          </a:bodyPr>
          <a:lstStyle/>
          <a:p>
            <a:pPr algn="ctr"/>
            <a:r>
              <a:rPr lang="en-US" dirty="0" smtClean="0">
                <a:solidFill>
                  <a:srgbClr val="6A0902"/>
                </a:solidFill>
              </a:rPr>
              <a:t>t</a:t>
            </a:r>
            <a:r>
              <a:rPr lang="en-US" baseline="-25000" dirty="0" smtClean="0">
                <a:solidFill>
                  <a:srgbClr val="6A0902"/>
                </a:solidFill>
              </a:rPr>
              <a:t>1</a:t>
            </a:r>
            <a:endParaRPr lang="en-US" dirty="0" smtClean="0">
              <a:solidFill>
                <a:srgbClr val="6A0902"/>
              </a:solidFill>
            </a:endParaRPr>
          </a:p>
        </p:txBody>
      </p:sp>
      <p:sp>
        <p:nvSpPr>
          <p:cNvPr id="41" name="TextBox 40"/>
          <p:cNvSpPr txBox="1"/>
          <p:nvPr/>
        </p:nvSpPr>
        <p:spPr>
          <a:xfrm>
            <a:off x="5498901" y="4240370"/>
            <a:ext cx="456250" cy="369332"/>
          </a:xfrm>
          <a:prstGeom prst="rect">
            <a:avLst/>
          </a:prstGeom>
          <a:noFill/>
        </p:spPr>
        <p:txBody>
          <a:bodyPr wrap="square" rtlCol="0">
            <a:spAutoFit/>
          </a:bodyPr>
          <a:lstStyle/>
          <a:p>
            <a:pPr algn="ctr"/>
            <a:r>
              <a:rPr lang="en-US" dirty="0" smtClean="0">
                <a:solidFill>
                  <a:srgbClr val="6A0902"/>
                </a:solidFill>
              </a:rPr>
              <a:t>t</a:t>
            </a:r>
            <a:r>
              <a:rPr lang="en-US" baseline="-25000" dirty="0">
                <a:solidFill>
                  <a:srgbClr val="6A0902"/>
                </a:solidFill>
              </a:rPr>
              <a:t>2</a:t>
            </a:r>
            <a:endParaRPr lang="en-US" dirty="0" smtClean="0">
              <a:solidFill>
                <a:srgbClr val="6A0902"/>
              </a:solidFill>
            </a:endParaRPr>
          </a:p>
        </p:txBody>
      </p:sp>
      <mc:AlternateContent xmlns:mc="http://schemas.openxmlformats.org/markup-compatibility/2006" xmlns:a14="http://schemas.microsoft.com/office/drawing/2010/main">
        <mc:Choice Requires="a14">
          <p:sp>
            <p:nvSpPr>
              <p:cNvPr id="42" name="TextBox 41"/>
              <p:cNvSpPr txBox="1"/>
              <p:nvPr/>
            </p:nvSpPr>
            <p:spPr>
              <a:xfrm>
                <a:off x="3184243" y="4785507"/>
                <a:ext cx="2520337" cy="369332"/>
              </a:xfrm>
              <a:prstGeom prst="rect">
                <a:avLst/>
              </a:prstGeom>
              <a:noFill/>
            </p:spPr>
            <p:txBody>
              <a:bodyPr wrap="square" rtlCol="0">
                <a:spAutoFit/>
              </a:bodyPr>
              <a:lstStyle/>
              <a:p>
                <a:pPr algn="ctr"/>
                <a:r>
                  <a:rPr lang="en-US" dirty="0"/>
                  <a:t>t</a:t>
                </a:r>
                <a:r>
                  <a:rPr lang="en-US" baseline="-25000" dirty="0" smtClean="0"/>
                  <a:t>1</a:t>
                </a:r>
                <a:r>
                  <a:rPr lang="en-US" dirty="0" smtClean="0"/>
                  <a:t> </a:t>
                </a:r>
                <a14:m>
                  <m:oMath xmlns:m="http://schemas.openxmlformats.org/officeDocument/2006/math">
                    <m:r>
                      <a:rPr lang="en-US" i="1" smtClean="0">
                        <a:latin typeface="Cambria Math" charset="0"/>
                        <a:ea typeface="Cambria Math" charset="0"/>
                        <a:cs typeface="Cambria Math" charset="0"/>
                      </a:rPr>
                      <m:t>≈</m:t>
                    </m:r>
                  </m:oMath>
                </a14:m>
                <a:r>
                  <a:rPr lang="en-US" dirty="0" smtClean="0"/>
                  <a:t> lower bound of t</a:t>
                </a:r>
                <a:r>
                  <a:rPr lang="en-US" baseline="-25000" dirty="0" smtClean="0"/>
                  <a:t>2</a:t>
                </a:r>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3184243" y="4785507"/>
                <a:ext cx="2520337" cy="369332"/>
              </a:xfrm>
              <a:prstGeom prst="rect">
                <a:avLst/>
              </a:prstGeom>
              <a:blipFill rotWithShape="0">
                <a:blip r:embed="rId2"/>
                <a:stretch>
                  <a:fillRect t="-8197" b="-24590"/>
                </a:stretch>
              </a:blipFill>
            </p:spPr>
            <p:txBody>
              <a:bodyPr/>
              <a:lstStyle/>
              <a:p>
                <a:r>
                  <a:rPr lang="en-US">
                    <a:noFill/>
                  </a:rPr>
                  <a:t> </a:t>
                </a:r>
              </a:p>
            </p:txBody>
          </p:sp>
        </mc:Fallback>
      </mc:AlternateContent>
      <p:sp>
        <p:nvSpPr>
          <p:cNvPr id="30" name="Rectangle 29"/>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3"/>
          <a:stretch>
            <a:fillRect/>
          </a:stretch>
        </p:blipFill>
        <p:spPr>
          <a:xfrm>
            <a:off x="7215875" y="460179"/>
            <a:ext cx="1736270" cy="490685"/>
          </a:xfrm>
          <a:prstGeom prst="rect">
            <a:avLst/>
          </a:prstGeom>
        </p:spPr>
      </p:pic>
      <p:pic>
        <p:nvPicPr>
          <p:cNvPr id="38" name="Picture 37"/>
          <p:cNvPicPr>
            <a:picLocks noChangeAspect="1"/>
          </p:cNvPicPr>
          <p:nvPr/>
        </p:nvPicPr>
        <p:blipFill>
          <a:blip r:embed="rId4"/>
          <a:stretch>
            <a:fillRect/>
          </a:stretch>
        </p:blipFill>
        <p:spPr>
          <a:xfrm>
            <a:off x="0" y="401971"/>
            <a:ext cx="3162300" cy="574963"/>
          </a:xfrm>
          <a:prstGeom prst="rect">
            <a:avLst/>
          </a:prstGeom>
        </p:spPr>
      </p:pic>
      <p:sp>
        <p:nvSpPr>
          <p:cNvPr id="40" name="Rectangle 39"/>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799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888492"/>
          </a:xfrm>
        </p:spPr>
        <p:txBody>
          <a:bodyPr/>
          <a:lstStyle/>
          <a:p>
            <a:r>
              <a:rPr lang="en-US" sz="2400" dirty="0" smtClean="0"/>
              <a:t>Probability </a:t>
            </a:r>
            <a:r>
              <a:rPr lang="en-US" sz="2400" dirty="0"/>
              <a:t>of clock-thread AEX not causing a TSX </a:t>
            </a:r>
            <a:r>
              <a:rPr lang="en-US" sz="2400" dirty="0" smtClean="0"/>
              <a:t>abort</a:t>
            </a:r>
            <a:endParaRPr lang="en-US" sz="2400" dirty="0"/>
          </a:p>
        </p:txBody>
      </p:sp>
      <p:graphicFrame>
        <p:nvGraphicFramePr>
          <p:cNvPr id="5" name="Chart 4"/>
          <p:cNvGraphicFramePr>
            <a:graphicFrameLocks/>
          </p:cNvGraphicFramePr>
          <p:nvPr>
            <p:extLst/>
          </p:nvPr>
        </p:nvGraphicFramePr>
        <p:xfrm>
          <a:off x="1543808" y="2283435"/>
          <a:ext cx="6038091" cy="379986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7215875" y="460179"/>
            <a:ext cx="1736270" cy="490685"/>
          </a:xfrm>
          <a:prstGeom prst="rect">
            <a:avLst/>
          </a:prstGeom>
        </p:spPr>
      </p:pic>
      <p:pic>
        <p:nvPicPr>
          <p:cNvPr id="7" name="Picture 6"/>
          <p:cNvPicPr>
            <a:picLocks noChangeAspect="1"/>
          </p:cNvPicPr>
          <p:nvPr/>
        </p:nvPicPr>
        <p:blipFill>
          <a:blip r:embed="rId4"/>
          <a:stretch>
            <a:fillRect/>
          </a:stretch>
        </p:blipFill>
        <p:spPr>
          <a:xfrm>
            <a:off x="0" y="401971"/>
            <a:ext cx="3162300" cy="574963"/>
          </a:xfrm>
          <a:prstGeom prst="rect">
            <a:avLst/>
          </a:prstGeom>
        </p:spPr>
      </p:pic>
      <p:sp>
        <p:nvSpPr>
          <p:cNvPr id="8" name="Rectangle 7"/>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770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5" y="914400"/>
            <a:ext cx="8440639" cy="433220"/>
          </a:xfrm>
        </p:spPr>
        <p:txBody>
          <a:bodyPr/>
          <a:lstStyle/>
          <a:p>
            <a:r>
              <a:rPr lang="en-US" altLang="zh-CN" sz="2800" dirty="0" smtClean="0">
                <a:solidFill>
                  <a:srgbClr val="C00000"/>
                </a:solidFill>
              </a:rPr>
              <a:t>Privileged Side-Channel Attacks: </a:t>
            </a:r>
            <a:r>
              <a:rPr lang="en-US" sz="2800" dirty="0" smtClean="0">
                <a:solidFill>
                  <a:srgbClr val="C00000"/>
                </a:solidFill>
              </a:rPr>
              <a:t>Exception-based</a:t>
            </a:r>
            <a:endParaRPr lang="en-US" sz="2800" dirty="0">
              <a:solidFill>
                <a:srgbClr val="C00000"/>
              </a:solidFill>
            </a:endParaRPr>
          </a:p>
        </p:txBody>
      </p:sp>
      <p:cxnSp>
        <p:nvCxnSpPr>
          <p:cNvPr id="8" name="Straight Connector 7"/>
          <p:cNvCxnSpPr/>
          <p:nvPr/>
        </p:nvCxnSpPr>
        <p:spPr>
          <a:xfrm>
            <a:off x="197967" y="3259356"/>
            <a:ext cx="852547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6845430" y="5096468"/>
            <a:ext cx="781035" cy="750762"/>
          </a:xfrm>
          <a:prstGeom prst="rightArrow">
            <a:avLst/>
          </a:prstGeom>
          <a:ln>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6A0902"/>
                </a:solidFill>
              </a:rPr>
              <a:t>Page Fault</a:t>
            </a:r>
          </a:p>
          <a:p>
            <a:pPr algn="ctr"/>
            <a:r>
              <a:rPr lang="en-US" sz="800" dirty="0" smtClean="0">
                <a:solidFill>
                  <a:srgbClr val="6A0902"/>
                </a:solidFill>
              </a:rPr>
              <a:t>Handler</a:t>
            </a:r>
            <a:endParaRPr lang="en-US" sz="800" dirty="0">
              <a:solidFill>
                <a:srgbClr val="6A0902"/>
              </a:solidFill>
            </a:endParaRPr>
          </a:p>
        </p:txBody>
      </p:sp>
      <p:grpSp>
        <p:nvGrpSpPr>
          <p:cNvPr id="13" name="Group 12"/>
          <p:cNvGrpSpPr/>
          <p:nvPr/>
        </p:nvGrpSpPr>
        <p:grpSpPr>
          <a:xfrm>
            <a:off x="6667252" y="4632852"/>
            <a:ext cx="1593336" cy="1441432"/>
            <a:chOff x="6142455" y="4841036"/>
            <a:chExt cx="1593336" cy="1441432"/>
          </a:xfrm>
        </p:grpSpPr>
        <p:sp>
          <p:nvSpPr>
            <p:cNvPr id="116" name="TextBox 115"/>
            <p:cNvSpPr txBox="1"/>
            <p:nvPr/>
          </p:nvSpPr>
          <p:spPr>
            <a:xfrm>
              <a:off x="6142455" y="4841036"/>
              <a:ext cx="969688" cy="276999"/>
            </a:xfrm>
            <a:prstGeom prst="rect">
              <a:avLst/>
            </a:prstGeom>
            <a:noFill/>
          </p:spPr>
          <p:txBody>
            <a:bodyPr wrap="none" rtlCol="0">
              <a:spAutoFit/>
            </a:bodyPr>
            <a:lstStyle/>
            <a:p>
              <a:pPr algn="ctr"/>
              <a:r>
                <a:rPr lang="en-US" sz="1200" smtClean="0"/>
                <a:t>Page </a:t>
              </a:r>
              <a:r>
                <a:rPr lang="en-US" sz="1200" dirty="0" smtClean="0"/>
                <a:t>Trace</a:t>
              </a:r>
            </a:p>
          </p:txBody>
        </p:sp>
        <p:cxnSp>
          <p:nvCxnSpPr>
            <p:cNvPr id="11" name="Straight Arrow Connector 10"/>
            <p:cNvCxnSpPr/>
            <p:nvPr/>
          </p:nvCxnSpPr>
          <p:spPr>
            <a:xfrm>
              <a:off x="7315059" y="5248589"/>
              <a:ext cx="0" cy="103387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7354999" y="4902781"/>
              <a:ext cx="372218" cy="276999"/>
            </a:xfrm>
            <a:prstGeom prst="rect">
              <a:avLst/>
            </a:prstGeom>
            <a:noFill/>
          </p:spPr>
          <p:txBody>
            <a:bodyPr wrap="none" rtlCol="0">
              <a:spAutoFit/>
            </a:bodyPr>
            <a:lstStyle/>
            <a:p>
              <a:pPr algn="ctr"/>
              <a:r>
                <a:rPr lang="en-US" sz="1200" dirty="0" smtClean="0"/>
                <a:t>P1</a:t>
              </a:r>
            </a:p>
          </p:txBody>
        </p:sp>
        <p:sp>
          <p:nvSpPr>
            <p:cNvPr id="120" name="TextBox 119"/>
            <p:cNvSpPr txBox="1"/>
            <p:nvPr/>
          </p:nvSpPr>
          <p:spPr>
            <a:xfrm>
              <a:off x="7354999" y="5068704"/>
              <a:ext cx="372218" cy="276999"/>
            </a:xfrm>
            <a:prstGeom prst="rect">
              <a:avLst/>
            </a:prstGeom>
            <a:noFill/>
          </p:spPr>
          <p:txBody>
            <a:bodyPr wrap="none" rtlCol="0">
              <a:spAutoFit/>
            </a:bodyPr>
            <a:lstStyle/>
            <a:p>
              <a:pPr algn="ctr"/>
              <a:r>
                <a:rPr lang="en-US" sz="1200" dirty="0"/>
                <a:t>P</a:t>
              </a:r>
              <a:r>
                <a:rPr lang="en-US" sz="1200" dirty="0" smtClean="0"/>
                <a:t>2</a:t>
              </a:r>
            </a:p>
          </p:txBody>
        </p:sp>
        <p:sp>
          <p:nvSpPr>
            <p:cNvPr id="121" name="TextBox 120"/>
            <p:cNvSpPr txBox="1"/>
            <p:nvPr/>
          </p:nvSpPr>
          <p:spPr>
            <a:xfrm>
              <a:off x="7354999" y="5234952"/>
              <a:ext cx="372218" cy="276999"/>
            </a:xfrm>
            <a:prstGeom prst="rect">
              <a:avLst/>
            </a:prstGeom>
            <a:noFill/>
          </p:spPr>
          <p:txBody>
            <a:bodyPr wrap="none" rtlCol="0">
              <a:spAutoFit/>
            </a:bodyPr>
            <a:lstStyle/>
            <a:p>
              <a:pPr algn="ctr"/>
              <a:r>
                <a:rPr lang="en-US" sz="1200" dirty="0" smtClean="0"/>
                <a:t>P1</a:t>
              </a:r>
            </a:p>
          </p:txBody>
        </p:sp>
        <p:sp>
          <p:nvSpPr>
            <p:cNvPr id="122" name="TextBox 121"/>
            <p:cNvSpPr txBox="1"/>
            <p:nvPr/>
          </p:nvSpPr>
          <p:spPr>
            <a:xfrm>
              <a:off x="7354999" y="5375717"/>
              <a:ext cx="372218" cy="276999"/>
            </a:xfrm>
            <a:prstGeom prst="rect">
              <a:avLst/>
            </a:prstGeom>
            <a:noFill/>
          </p:spPr>
          <p:txBody>
            <a:bodyPr wrap="none" rtlCol="0">
              <a:spAutoFit/>
            </a:bodyPr>
            <a:lstStyle/>
            <a:p>
              <a:pPr algn="ctr"/>
              <a:r>
                <a:rPr lang="en-US" sz="1200" dirty="0" smtClean="0"/>
                <a:t>P3</a:t>
              </a:r>
            </a:p>
          </p:txBody>
        </p:sp>
        <p:sp>
          <p:nvSpPr>
            <p:cNvPr id="123" name="TextBox 122"/>
            <p:cNvSpPr txBox="1"/>
            <p:nvPr/>
          </p:nvSpPr>
          <p:spPr>
            <a:xfrm>
              <a:off x="7354999" y="5530706"/>
              <a:ext cx="372218" cy="276999"/>
            </a:xfrm>
            <a:prstGeom prst="rect">
              <a:avLst/>
            </a:prstGeom>
            <a:noFill/>
          </p:spPr>
          <p:txBody>
            <a:bodyPr wrap="none" rtlCol="0">
              <a:spAutoFit/>
            </a:bodyPr>
            <a:lstStyle/>
            <a:p>
              <a:pPr algn="ctr"/>
              <a:r>
                <a:rPr lang="en-US" sz="1200" dirty="0" smtClean="0"/>
                <a:t>P2</a:t>
              </a:r>
            </a:p>
          </p:txBody>
        </p:sp>
        <p:sp>
          <p:nvSpPr>
            <p:cNvPr id="124" name="TextBox 123"/>
            <p:cNvSpPr txBox="1"/>
            <p:nvPr/>
          </p:nvSpPr>
          <p:spPr>
            <a:xfrm>
              <a:off x="7354999" y="5676268"/>
              <a:ext cx="372218" cy="276999"/>
            </a:xfrm>
            <a:prstGeom prst="rect">
              <a:avLst/>
            </a:prstGeom>
            <a:noFill/>
          </p:spPr>
          <p:txBody>
            <a:bodyPr wrap="none" rtlCol="0">
              <a:spAutoFit/>
            </a:bodyPr>
            <a:lstStyle/>
            <a:p>
              <a:pPr algn="ctr"/>
              <a:r>
                <a:rPr lang="en-US" sz="1200" dirty="0" smtClean="0"/>
                <a:t>P1</a:t>
              </a:r>
            </a:p>
          </p:txBody>
        </p:sp>
        <p:sp>
          <p:nvSpPr>
            <p:cNvPr id="125" name="TextBox 124"/>
            <p:cNvSpPr txBox="1"/>
            <p:nvPr/>
          </p:nvSpPr>
          <p:spPr>
            <a:xfrm>
              <a:off x="7345941" y="5785395"/>
              <a:ext cx="389850" cy="338554"/>
            </a:xfrm>
            <a:prstGeom prst="rect">
              <a:avLst/>
            </a:prstGeom>
            <a:noFill/>
          </p:spPr>
          <p:txBody>
            <a:bodyPr wrap="none" rtlCol="0">
              <a:spAutoFit/>
            </a:bodyPr>
            <a:lstStyle/>
            <a:p>
              <a:pPr algn="ctr"/>
              <a:r>
                <a:rPr lang="is-IS" sz="1600" b="1" dirty="0" smtClean="0"/>
                <a:t>…</a:t>
              </a:r>
              <a:endParaRPr lang="en-US" sz="1600" b="1" dirty="0" smtClean="0"/>
            </a:p>
          </p:txBody>
        </p:sp>
      </p:grpSp>
      <p:sp>
        <p:nvSpPr>
          <p:cNvPr id="126" name="TextBox 125"/>
          <p:cNvSpPr txBox="1"/>
          <p:nvPr/>
        </p:nvSpPr>
        <p:spPr>
          <a:xfrm>
            <a:off x="49133" y="3239410"/>
            <a:ext cx="627096" cy="276999"/>
          </a:xfrm>
          <a:prstGeom prst="rect">
            <a:avLst/>
          </a:prstGeom>
          <a:noFill/>
        </p:spPr>
        <p:txBody>
          <a:bodyPr wrap="none" rtlCol="0">
            <a:spAutoFit/>
          </a:bodyPr>
          <a:lstStyle/>
          <a:p>
            <a:pPr algn="ctr"/>
            <a:r>
              <a:rPr lang="en-US" sz="1200" dirty="0" smtClean="0"/>
              <a:t>Kernel</a:t>
            </a:r>
          </a:p>
        </p:txBody>
      </p:sp>
      <p:sp>
        <p:nvSpPr>
          <p:cNvPr id="127" name="TextBox 126"/>
          <p:cNvSpPr txBox="1"/>
          <p:nvPr/>
        </p:nvSpPr>
        <p:spPr>
          <a:xfrm>
            <a:off x="49832" y="2978279"/>
            <a:ext cx="986167" cy="276999"/>
          </a:xfrm>
          <a:prstGeom prst="rect">
            <a:avLst/>
          </a:prstGeom>
          <a:noFill/>
        </p:spPr>
        <p:txBody>
          <a:bodyPr wrap="none" rtlCol="0">
            <a:spAutoFit/>
          </a:bodyPr>
          <a:lstStyle/>
          <a:p>
            <a:pPr algn="ctr"/>
            <a:r>
              <a:rPr lang="en-US" sz="1200" smtClean="0"/>
              <a:t>User Space</a:t>
            </a:r>
            <a:endParaRPr lang="en-US" sz="1200" dirty="0" smtClean="0"/>
          </a:p>
        </p:txBody>
      </p:sp>
      <p:pic>
        <p:nvPicPr>
          <p:cNvPr id="12" name="Picture 11"/>
          <p:cNvPicPr>
            <a:picLocks noChangeAspect="1"/>
          </p:cNvPicPr>
          <p:nvPr/>
        </p:nvPicPr>
        <p:blipFill>
          <a:blip r:embed="rId3"/>
          <a:stretch>
            <a:fillRect/>
          </a:stretch>
        </p:blipFill>
        <p:spPr>
          <a:xfrm>
            <a:off x="1365480" y="1618228"/>
            <a:ext cx="1686598" cy="1621182"/>
          </a:xfrm>
          <a:prstGeom prst="rect">
            <a:avLst/>
          </a:prstGeom>
        </p:spPr>
      </p:pic>
      <p:sp>
        <p:nvSpPr>
          <p:cNvPr id="92" name="Rectangle 91"/>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7" name="Picture 96"/>
          <p:cNvPicPr>
            <a:picLocks noChangeAspect="1"/>
          </p:cNvPicPr>
          <p:nvPr/>
        </p:nvPicPr>
        <p:blipFill>
          <a:blip r:embed="rId4"/>
          <a:stretch>
            <a:fillRect/>
          </a:stretch>
        </p:blipFill>
        <p:spPr>
          <a:xfrm>
            <a:off x="7215875" y="460179"/>
            <a:ext cx="1736270" cy="490685"/>
          </a:xfrm>
          <a:prstGeom prst="rect">
            <a:avLst/>
          </a:prstGeom>
        </p:spPr>
      </p:pic>
      <p:pic>
        <p:nvPicPr>
          <p:cNvPr id="101" name="Picture 100"/>
          <p:cNvPicPr>
            <a:picLocks noChangeAspect="1"/>
          </p:cNvPicPr>
          <p:nvPr/>
        </p:nvPicPr>
        <p:blipFill>
          <a:blip r:embed="rId5"/>
          <a:stretch>
            <a:fillRect/>
          </a:stretch>
        </p:blipFill>
        <p:spPr>
          <a:xfrm>
            <a:off x="0" y="401971"/>
            <a:ext cx="3162300" cy="574963"/>
          </a:xfrm>
          <a:prstGeom prst="rect">
            <a:avLst/>
          </a:prstGeom>
        </p:spPr>
      </p:pic>
      <p:sp>
        <p:nvSpPr>
          <p:cNvPr id="102" name="Rectangle 101"/>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3003969" y="4838279"/>
            <a:ext cx="3841461" cy="827640"/>
            <a:chOff x="3054134" y="4843156"/>
            <a:chExt cx="3841461" cy="827640"/>
          </a:xfrm>
        </p:grpSpPr>
        <p:sp>
          <p:nvSpPr>
            <p:cNvPr id="76" name="Rectangle 75"/>
            <p:cNvSpPr/>
            <p:nvPr/>
          </p:nvSpPr>
          <p:spPr>
            <a:xfrm>
              <a:off x="4009158" y="5276882"/>
              <a:ext cx="1141109" cy="390329"/>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6A0902"/>
                  </a:solidFill>
                </a:rPr>
                <a:t>Physical Page Address</a:t>
              </a:r>
              <a:endParaRPr lang="en-US" sz="1000" dirty="0">
                <a:solidFill>
                  <a:srgbClr val="6A0902"/>
                </a:solidFill>
              </a:endParaRPr>
            </a:p>
          </p:txBody>
        </p:sp>
        <p:sp>
          <p:nvSpPr>
            <p:cNvPr id="77" name="Rectangle 76"/>
            <p:cNvSpPr/>
            <p:nvPr/>
          </p:nvSpPr>
          <p:spPr>
            <a:xfrm>
              <a:off x="5773616" y="5276882"/>
              <a:ext cx="139517" cy="39391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6A0902"/>
                  </a:solidFill>
                </a:rPr>
                <a:t>0</a:t>
              </a:r>
            </a:p>
          </p:txBody>
        </p:sp>
        <p:sp>
          <p:nvSpPr>
            <p:cNvPr id="78" name="Rectangle 77"/>
            <p:cNvSpPr/>
            <p:nvPr/>
          </p:nvSpPr>
          <p:spPr>
            <a:xfrm>
              <a:off x="5899730" y="5276883"/>
              <a:ext cx="127000" cy="39391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D</a:t>
              </a:r>
              <a:endParaRPr lang="en-US" sz="1400" dirty="0">
                <a:solidFill>
                  <a:srgbClr val="6A0902"/>
                </a:solidFill>
              </a:endParaRPr>
            </a:p>
          </p:txBody>
        </p:sp>
        <p:sp>
          <p:nvSpPr>
            <p:cNvPr id="79" name="Rectangle 78"/>
            <p:cNvSpPr/>
            <p:nvPr/>
          </p:nvSpPr>
          <p:spPr>
            <a:xfrm>
              <a:off x="6026764" y="5276883"/>
              <a:ext cx="110582" cy="393912"/>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A</a:t>
              </a:r>
              <a:endParaRPr lang="en-US" sz="1400" dirty="0">
                <a:solidFill>
                  <a:srgbClr val="6A0902"/>
                </a:solidFill>
              </a:endParaRPr>
            </a:p>
          </p:txBody>
        </p:sp>
        <p:sp>
          <p:nvSpPr>
            <p:cNvPr id="84" name="Rectangle 83"/>
            <p:cNvSpPr/>
            <p:nvPr/>
          </p:nvSpPr>
          <p:spPr>
            <a:xfrm>
              <a:off x="5659177" y="5276883"/>
              <a:ext cx="111624" cy="39391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G</a:t>
              </a:r>
              <a:endParaRPr lang="en-US" sz="1400" dirty="0">
                <a:solidFill>
                  <a:srgbClr val="6A0902"/>
                </a:solidFill>
              </a:endParaRPr>
            </a:p>
          </p:txBody>
        </p:sp>
        <p:sp>
          <p:nvSpPr>
            <p:cNvPr id="85" name="Rectangle 84"/>
            <p:cNvSpPr/>
            <p:nvPr/>
          </p:nvSpPr>
          <p:spPr>
            <a:xfrm>
              <a:off x="6433749" y="5276883"/>
              <a:ext cx="131522" cy="39391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U</a:t>
              </a:r>
              <a:endParaRPr lang="en-US" sz="1400" dirty="0">
                <a:solidFill>
                  <a:srgbClr val="6A0902"/>
                </a:solidFill>
              </a:endParaRPr>
            </a:p>
          </p:txBody>
        </p:sp>
        <p:sp>
          <p:nvSpPr>
            <p:cNvPr id="86" name="Rectangle 85"/>
            <p:cNvSpPr/>
            <p:nvPr/>
          </p:nvSpPr>
          <p:spPr>
            <a:xfrm>
              <a:off x="6267903" y="5276883"/>
              <a:ext cx="164200" cy="393912"/>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6A0902"/>
                  </a:solidFill>
                </a:rPr>
                <a:t>W</a:t>
              </a:r>
            </a:p>
          </p:txBody>
        </p:sp>
        <p:sp>
          <p:nvSpPr>
            <p:cNvPr id="87" name="Rectangle 86"/>
            <p:cNvSpPr/>
            <p:nvPr/>
          </p:nvSpPr>
          <p:spPr>
            <a:xfrm>
              <a:off x="6137347" y="5276883"/>
              <a:ext cx="131444" cy="39391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C</a:t>
              </a:r>
              <a:endParaRPr lang="en-US" sz="1400" dirty="0">
                <a:solidFill>
                  <a:srgbClr val="6A0902"/>
                </a:solidFill>
              </a:endParaRPr>
            </a:p>
          </p:txBody>
        </p:sp>
        <p:sp>
          <p:nvSpPr>
            <p:cNvPr id="88" name="Rectangle 87"/>
            <p:cNvSpPr/>
            <p:nvPr/>
          </p:nvSpPr>
          <p:spPr>
            <a:xfrm>
              <a:off x="6546760" y="5276883"/>
              <a:ext cx="148808" cy="390328"/>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R</a:t>
              </a:r>
              <a:endParaRPr lang="en-US" sz="1400" dirty="0">
                <a:solidFill>
                  <a:srgbClr val="6A0902"/>
                </a:solidFill>
              </a:endParaRPr>
            </a:p>
          </p:txBody>
        </p:sp>
        <p:sp>
          <p:nvSpPr>
            <p:cNvPr id="89" name="Rectangle 88"/>
            <p:cNvSpPr/>
            <p:nvPr/>
          </p:nvSpPr>
          <p:spPr>
            <a:xfrm>
              <a:off x="6678901" y="5276883"/>
              <a:ext cx="107872" cy="392326"/>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P</a:t>
              </a:r>
              <a:endParaRPr lang="en-US" sz="1400" dirty="0">
                <a:solidFill>
                  <a:srgbClr val="6A0902"/>
                </a:solidFill>
              </a:endParaRPr>
            </a:p>
          </p:txBody>
        </p:sp>
        <p:sp>
          <p:nvSpPr>
            <p:cNvPr id="90" name="Rectangle 89"/>
            <p:cNvSpPr/>
            <p:nvPr/>
          </p:nvSpPr>
          <p:spPr>
            <a:xfrm>
              <a:off x="5137370" y="5281636"/>
              <a:ext cx="527424" cy="385573"/>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6A0902"/>
                </a:solidFill>
              </a:endParaRPr>
            </a:p>
          </p:txBody>
        </p:sp>
        <p:sp>
          <p:nvSpPr>
            <p:cNvPr id="93" name="TextBox 92"/>
            <p:cNvSpPr txBox="1"/>
            <p:nvPr/>
          </p:nvSpPr>
          <p:spPr>
            <a:xfrm>
              <a:off x="6625969" y="5021210"/>
              <a:ext cx="269626" cy="276999"/>
            </a:xfrm>
            <a:prstGeom prst="rect">
              <a:avLst/>
            </a:prstGeom>
            <a:noFill/>
          </p:spPr>
          <p:txBody>
            <a:bodyPr wrap="none" rtlCol="0">
              <a:spAutoFit/>
            </a:bodyPr>
            <a:lstStyle/>
            <a:p>
              <a:pPr algn="ctr"/>
              <a:r>
                <a:rPr lang="en-US" sz="1200" dirty="0"/>
                <a:t>0</a:t>
              </a:r>
              <a:endParaRPr lang="en-US" sz="1200" dirty="0" smtClean="0"/>
            </a:p>
          </p:txBody>
        </p:sp>
        <p:sp>
          <p:nvSpPr>
            <p:cNvPr id="94" name="TextBox 93"/>
            <p:cNvSpPr txBox="1"/>
            <p:nvPr/>
          </p:nvSpPr>
          <p:spPr>
            <a:xfrm>
              <a:off x="3959766" y="4996297"/>
              <a:ext cx="354584" cy="276999"/>
            </a:xfrm>
            <a:prstGeom prst="rect">
              <a:avLst/>
            </a:prstGeom>
            <a:noFill/>
          </p:spPr>
          <p:txBody>
            <a:bodyPr wrap="none" rtlCol="0">
              <a:spAutoFit/>
            </a:bodyPr>
            <a:lstStyle/>
            <a:p>
              <a:pPr algn="ctr"/>
              <a:r>
                <a:rPr lang="en-US" sz="1200" dirty="0"/>
                <a:t>5</a:t>
              </a:r>
              <a:r>
                <a:rPr lang="en-US" sz="1200" dirty="0" smtClean="0"/>
                <a:t>1</a:t>
              </a:r>
            </a:p>
          </p:txBody>
        </p:sp>
        <p:sp>
          <p:nvSpPr>
            <p:cNvPr id="95" name="TextBox 94"/>
            <p:cNvSpPr txBox="1"/>
            <p:nvPr/>
          </p:nvSpPr>
          <p:spPr>
            <a:xfrm>
              <a:off x="5479150" y="5004637"/>
              <a:ext cx="269626" cy="276999"/>
            </a:xfrm>
            <a:prstGeom prst="rect">
              <a:avLst/>
            </a:prstGeom>
            <a:noFill/>
          </p:spPr>
          <p:txBody>
            <a:bodyPr wrap="none" rtlCol="0">
              <a:spAutoFit/>
            </a:bodyPr>
            <a:lstStyle/>
            <a:p>
              <a:pPr algn="ctr"/>
              <a:r>
                <a:rPr lang="en-US" sz="1200" dirty="0" smtClean="0"/>
                <a:t>9</a:t>
              </a:r>
            </a:p>
          </p:txBody>
        </p:sp>
        <p:sp>
          <p:nvSpPr>
            <p:cNvPr id="96" name="TextBox 95"/>
            <p:cNvSpPr txBox="1"/>
            <p:nvPr/>
          </p:nvSpPr>
          <p:spPr>
            <a:xfrm>
              <a:off x="4860693" y="5011041"/>
              <a:ext cx="354584" cy="276999"/>
            </a:xfrm>
            <a:prstGeom prst="rect">
              <a:avLst/>
            </a:prstGeom>
            <a:noFill/>
          </p:spPr>
          <p:txBody>
            <a:bodyPr wrap="none" rtlCol="0">
              <a:spAutoFit/>
            </a:bodyPr>
            <a:lstStyle/>
            <a:p>
              <a:pPr algn="ctr"/>
              <a:r>
                <a:rPr lang="en-US" sz="1200" dirty="0" smtClean="0"/>
                <a:t>12</a:t>
              </a:r>
            </a:p>
          </p:txBody>
        </p:sp>
        <p:sp>
          <p:nvSpPr>
            <p:cNvPr id="99" name="TextBox 98"/>
            <p:cNvSpPr txBox="1"/>
            <p:nvPr/>
          </p:nvSpPr>
          <p:spPr>
            <a:xfrm>
              <a:off x="4287484" y="4843156"/>
              <a:ext cx="1351204" cy="276999"/>
            </a:xfrm>
            <a:prstGeom prst="rect">
              <a:avLst/>
            </a:prstGeom>
            <a:noFill/>
          </p:spPr>
          <p:txBody>
            <a:bodyPr wrap="none" rtlCol="0">
              <a:spAutoFit/>
            </a:bodyPr>
            <a:lstStyle/>
            <a:p>
              <a:pPr algn="ctr"/>
              <a:r>
                <a:rPr lang="en-US" sz="1200" dirty="0" smtClean="0"/>
                <a:t>Page Table Entry</a:t>
              </a:r>
            </a:p>
          </p:txBody>
        </p:sp>
        <p:sp>
          <p:nvSpPr>
            <p:cNvPr id="98" name="TextBox 97"/>
            <p:cNvSpPr txBox="1"/>
            <p:nvPr/>
          </p:nvSpPr>
          <p:spPr>
            <a:xfrm>
              <a:off x="5043467" y="5004637"/>
              <a:ext cx="343172" cy="276999"/>
            </a:xfrm>
            <a:prstGeom prst="rect">
              <a:avLst/>
            </a:prstGeom>
            <a:noFill/>
          </p:spPr>
          <p:txBody>
            <a:bodyPr wrap="none" rtlCol="0">
              <a:spAutoFit/>
            </a:bodyPr>
            <a:lstStyle/>
            <a:p>
              <a:pPr algn="ctr"/>
              <a:r>
                <a:rPr lang="en-US" sz="1200" dirty="0" smtClean="0"/>
                <a:t>11</a:t>
              </a:r>
            </a:p>
          </p:txBody>
        </p:sp>
        <p:sp>
          <p:nvSpPr>
            <p:cNvPr id="103" name="Rectangle 102"/>
            <p:cNvSpPr/>
            <p:nvPr/>
          </p:nvSpPr>
          <p:spPr>
            <a:xfrm>
              <a:off x="3348927" y="5276881"/>
              <a:ext cx="660022" cy="390329"/>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6A0902"/>
                </a:solidFill>
              </a:endParaRPr>
            </a:p>
          </p:txBody>
        </p:sp>
        <p:sp>
          <p:nvSpPr>
            <p:cNvPr id="104" name="Rectangle 103"/>
            <p:cNvSpPr/>
            <p:nvPr/>
          </p:nvSpPr>
          <p:spPr>
            <a:xfrm>
              <a:off x="3206791" y="5276881"/>
              <a:ext cx="148808" cy="390328"/>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6A0902"/>
                  </a:solidFill>
                </a:rPr>
                <a:t>XD</a:t>
              </a:r>
              <a:endParaRPr lang="en-US" sz="1400" dirty="0">
                <a:solidFill>
                  <a:srgbClr val="6A0902"/>
                </a:solidFill>
              </a:endParaRPr>
            </a:p>
          </p:txBody>
        </p:sp>
        <p:sp>
          <p:nvSpPr>
            <p:cNvPr id="105" name="TextBox 104"/>
            <p:cNvSpPr txBox="1"/>
            <p:nvPr/>
          </p:nvSpPr>
          <p:spPr>
            <a:xfrm>
              <a:off x="3743043" y="4996297"/>
              <a:ext cx="354584" cy="276999"/>
            </a:xfrm>
            <a:prstGeom prst="rect">
              <a:avLst/>
            </a:prstGeom>
            <a:noFill/>
          </p:spPr>
          <p:txBody>
            <a:bodyPr wrap="none" rtlCol="0">
              <a:spAutoFit/>
            </a:bodyPr>
            <a:lstStyle/>
            <a:p>
              <a:pPr algn="ctr"/>
              <a:r>
                <a:rPr lang="en-US" sz="1200" dirty="0" smtClean="0"/>
                <a:t>5</a:t>
              </a:r>
              <a:r>
                <a:rPr lang="en-US" sz="1200" dirty="0"/>
                <a:t>2</a:t>
              </a:r>
              <a:endParaRPr lang="en-US" sz="1200" dirty="0" smtClean="0"/>
            </a:p>
          </p:txBody>
        </p:sp>
        <p:sp>
          <p:nvSpPr>
            <p:cNvPr id="106" name="TextBox 105"/>
            <p:cNvSpPr txBox="1"/>
            <p:nvPr/>
          </p:nvSpPr>
          <p:spPr>
            <a:xfrm>
              <a:off x="3297132" y="4996297"/>
              <a:ext cx="354584" cy="276999"/>
            </a:xfrm>
            <a:prstGeom prst="rect">
              <a:avLst/>
            </a:prstGeom>
            <a:noFill/>
          </p:spPr>
          <p:txBody>
            <a:bodyPr wrap="none" rtlCol="0">
              <a:spAutoFit/>
            </a:bodyPr>
            <a:lstStyle/>
            <a:p>
              <a:pPr algn="ctr"/>
              <a:r>
                <a:rPr lang="en-US" sz="1200" dirty="0"/>
                <a:t>6</a:t>
              </a:r>
              <a:r>
                <a:rPr lang="en-US" sz="1200" dirty="0" smtClean="0"/>
                <a:t>2</a:t>
              </a:r>
            </a:p>
          </p:txBody>
        </p:sp>
        <p:sp>
          <p:nvSpPr>
            <p:cNvPr id="110" name="TextBox 109"/>
            <p:cNvSpPr txBox="1"/>
            <p:nvPr/>
          </p:nvSpPr>
          <p:spPr>
            <a:xfrm>
              <a:off x="3054134" y="4996297"/>
              <a:ext cx="354584" cy="276999"/>
            </a:xfrm>
            <a:prstGeom prst="rect">
              <a:avLst/>
            </a:prstGeom>
            <a:noFill/>
          </p:spPr>
          <p:txBody>
            <a:bodyPr wrap="none" rtlCol="0">
              <a:spAutoFit/>
            </a:bodyPr>
            <a:lstStyle/>
            <a:p>
              <a:pPr algn="ctr"/>
              <a:r>
                <a:rPr lang="en-US" sz="1200" dirty="0" smtClean="0"/>
                <a:t>6</a:t>
              </a:r>
              <a:r>
                <a:rPr lang="en-US" sz="1200" dirty="0"/>
                <a:t>3</a:t>
              </a:r>
              <a:endParaRPr lang="en-US" sz="1200" dirty="0" smtClean="0"/>
            </a:p>
          </p:txBody>
        </p:sp>
      </p:grpSp>
      <p:sp>
        <p:nvSpPr>
          <p:cNvPr id="6" name="Rectangle 5"/>
          <p:cNvSpPr/>
          <p:nvPr/>
        </p:nvSpPr>
        <p:spPr>
          <a:xfrm>
            <a:off x="3686307" y="1706899"/>
            <a:ext cx="1305558" cy="149215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3658189" y="1669057"/>
            <a:ext cx="752130" cy="307777"/>
          </a:xfrm>
          <a:prstGeom prst="rect">
            <a:avLst/>
          </a:prstGeom>
          <a:noFill/>
        </p:spPr>
        <p:txBody>
          <a:bodyPr wrap="none" rtlCol="0">
            <a:spAutoFit/>
          </a:bodyPr>
          <a:lstStyle/>
          <a:p>
            <a:pPr algn="ctr"/>
            <a:r>
              <a:rPr lang="en-US" sz="1400" dirty="0" smtClean="0"/>
              <a:t>Page 1</a:t>
            </a:r>
          </a:p>
        </p:txBody>
      </p:sp>
      <p:sp>
        <p:nvSpPr>
          <p:cNvPr id="91" name="Rectangle 90"/>
          <p:cNvSpPr/>
          <p:nvPr/>
        </p:nvSpPr>
        <p:spPr>
          <a:xfrm>
            <a:off x="3686307" y="2082057"/>
            <a:ext cx="1305558" cy="24608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ec_mul</a:t>
            </a:r>
            <a:endParaRPr lang="en-US" sz="1400" dirty="0">
              <a:solidFill>
                <a:schemeClr val="tx1"/>
              </a:solidFill>
            </a:endParaRPr>
          </a:p>
        </p:txBody>
      </p:sp>
      <p:sp>
        <p:nvSpPr>
          <p:cNvPr id="135" name="Rectangle 134"/>
          <p:cNvSpPr/>
          <p:nvPr/>
        </p:nvSpPr>
        <p:spPr>
          <a:xfrm>
            <a:off x="5271508" y="1706899"/>
            <a:ext cx="1305558" cy="149215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TextBox 135"/>
          <p:cNvSpPr txBox="1"/>
          <p:nvPr/>
        </p:nvSpPr>
        <p:spPr>
          <a:xfrm>
            <a:off x="5243390" y="1669057"/>
            <a:ext cx="752130" cy="307777"/>
          </a:xfrm>
          <a:prstGeom prst="rect">
            <a:avLst/>
          </a:prstGeom>
          <a:noFill/>
        </p:spPr>
        <p:txBody>
          <a:bodyPr wrap="none" rtlCol="0">
            <a:spAutoFit/>
          </a:bodyPr>
          <a:lstStyle/>
          <a:p>
            <a:pPr algn="ctr"/>
            <a:r>
              <a:rPr lang="en-US" sz="1400" dirty="0" smtClean="0"/>
              <a:t>Page 2</a:t>
            </a:r>
          </a:p>
        </p:txBody>
      </p:sp>
      <p:sp>
        <p:nvSpPr>
          <p:cNvPr id="137" name="Rectangle 136"/>
          <p:cNvSpPr/>
          <p:nvPr/>
        </p:nvSpPr>
        <p:spPr>
          <a:xfrm>
            <a:off x="5271508" y="2855237"/>
            <a:ext cx="1305558" cy="24608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add_points</a:t>
            </a:r>
            <a:endParaRPr lang="en-US" sz="1400" dirty="0">
              <a:solidFill>
                <a:schemeClr val="tx1"/>
              </a:solidFill>
            </a:endParaRPr>
          </a:p>
        </p:txBody>
      </p:sp>
      <p:sp>
        <p:nvSpPr>
          <p:cNvPr id="138" name="Rectangle 137"/>
          <p:cNvSpPr/>
          <p:nvPr/>
        </p:nvSpPr>
        <p:spPr>
          <a:xfrm>
            <a:off x="6856709" y="1692110"/>
            <a:ext cx="1305558" cy="1506944"/>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6828591" y="1654268"/>
            <a:ext cx="752130" cy="307777"/>
          </a:xfrm>
          <a:prstGeom prst="rect">
            <a:avLst/>
          </a:prstGeom>
          <a:noFill/>
        </p:spPr>
        <p:txBody>
          <a:bodyPr wrap="none" rtlCol="0">
            <a:spAutoFit/>
          </a:bodyPr>
          <a:lstStyle/>
          <a:p>
            <a:pPr algn="ctr"/>
            <a:r>
              <a:rPr lang="en-US" sz="1400" dirty="0" smtClean="0"/>
              <a:t>Page </a:t>
            </a:r>
            <a:r>
              <a:rPr lang="en-US" sz="1400" dirty="0"/>
              <a:t>3</a:t>
            </a:r>
            <a:endParaRPr lang="en-US" sz="1400" dirty="0" smtClean="0"/>
          </a:p>
        </p:txBody>
      </p:sp>
      <p:sp>
        <p:nvSpPr>
          <p:cNvPr id="140" name="Rectangle 139"/>
          <p:cNvSpPr/>
          <p:nvPr/>
        </p:nvSpPr>
        <p:spPr>
          <a:xfrm>
            <a:off x="6856709" y="2624501"/>
            <a:ext cx="1305558" cy="24608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d</a:t>
            </a:r>
            <a:r>
              <a:rPr lang="en-US" sz="1400" dirty="0" smtClean="0">
                <a:solidFill>
                  <a:schemeClr val="tx1"/>
                </a:solidFill>
              </a:rPr>
              <a:t>up_point</a:t>
            </a:r>
            <a:endParaRPr lang="en-US" sz="1400" dirty="0">
              <a:solidFill>
                <a:schemeClr val="tx1"/>
              </a:solidFill>
            </a:endParaRPr>
          </a:p>
        </p:txBody>
      </p:sp>
      <p:sp>
        <p:nvSpPr>
          <p:cNvPr id="141" name="TextBox 140"/>
          <p:cNvSpPr txBox="1"/>
          <p:nvPr/>
        </p:nvSpPr>
        <p:spPr>
          <a:xfrm>
            <a:off x="1270348" y="1357191"/>
            <a:ext cx="729688" cy="276999"/>
          </a:xfrm>
          <a:prstGeom prst="rect">
            <a:avLst/>
          </a:prstGeom>
          <a:noFill/>
        </p:spPr>
        <p:txBody>
          <a:bodyPr wrap="none" rtlCol="0">
            <a:spAutoFit/>
          </a:bodyPr>
          <a:lstStyle/>
          <a:p>
            <a:pPr algn="ctr"/>
            <a:r>
              <a:rPr lang="en-US" sz="1200" smtClean="0"/>
              <a:t>Enclave</a:t>
            </a:r>
            <a:endParaRPr lang="en-US" sz="1200" dirty="0" smtClean="0"/>
          </a:p>
        </p:txBody>
      </p:sp>
      <p:grpSp>
        <p:nvGrpSpPr>
          <p:cNvPr id="46" name="Group 45"/>
          <p:cNvGrpSpPr/>
          <p:nvPr/>
        </p:nvGrpSpPr>
        <p:grpSpPr>
          <a:xfrm>
            <a:off x="1365480" y="3331896"/>
            <a:ext cx="6153973" cy="1914449"/>
            <a:chOff x="209190" y="3766880"/>
            <a:chExt cx="6153973" cy="1914449"/>
          </a:xfrm>
        </p:grpSpPr>
        <p:sp>
          <p:nvSpPr>
            <p:cNvPr id="3" name="Rectangle 2"/>
            <p:cNvSpPr/>
            <p:nvPr/>
          </p:nvSpPr>
          <p:spPr>
            <a:xfrm>
              <a:off x="668677" y="3766880"/>
              <a:ext cx="1143000" cy="39400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Global DIR</a:t>
              </a:r>
              <a:endParaRPr lang="en-US" sz="1000" dirty="0">
                <a:solidFill>
                  <a:schemeClr val="tx1"/>
                </a:solidFill>
              </a:endParaRPr>
            </a:p>
          </p:txBody>
        </p:sp>
        <p:sp>
          <p:nvSpPr>
            <p:cNvPr id="15" name="Rectangle 14"/>
            <p:cNvSpPr/>
            <p:nvPr/>
          </p:nvSpPr>
          <p:spPr>
            <a:xfrm>
              <a:off x="5224475" y="3777175"/>
              <a:ext cx="1138688" cy="39400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Offset</a:t>
              </a:r>
              <a:endParaRPr lang="en-US" sz="1000" dirty="0">
                <a:solidFill>
                  <a:schemeClr val="tx1"/>
                </a:solidFill>
              </a:endParaRPr>
            </a:p>
          </p:txBody>
        </p:sp>
        <p:sp>
          <p:nvSpPr>
            <p:cNvPr id="17" name="Rectangle 16"/>
            <p:cNvSpPr/>
            <p:nvPr/>
          </p:nvSpPr>
          <p:spPr>
            <a:xfrm>
              <a:off x="4092057" y="3776030"/>
              <a:ext cx="1143000" cy="39400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Table</a:t>
              </a:r>
              <a:endParaRPr lang="en-US" sz="1000" dirty="0">
                <a:solidFill>
                  <a:schemeClr val="tx1"/>
                </a:solidFill>
              </a:endParaRPr>
            </a:p>
          </p:txBody>
        </p:sp>
        <p:sp>
          <p:nvSpPr>
            <p:cNvPr id="18" name="Rectangle 17"/>
            <p:cNvSpPr/>
            <p:nvPr/>
          </p:nvSpPr>
          <p:spPr>
            <a:xfrm>
              <a:off x="2949057" y="3766880"/>
              <a:ext cx="1143000" cy="39400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Middle DIR</a:t>
              </a:r>
              <a:endParaRPr lang="en-US" sz="1000" dirty="0">
                <a:solidFill>
                  <a:schemeClr val="tx1"/>
                </a:solidFill>
              </a:endParaRPr>
            </a:p>
          </p:txBody>
        </p:sp>
        <p:sp>
          <p:nvSpPr>
            <p:cNvPr id="19" name="Rectangle 18"/>
            <p:cNvSpPr/>
            <p:nvPr/>
          </p:nvSpPr>
          <p:spPr>
            <a:xfrm>
              <a:off x="1816639" y="3769301"/>
              <a:ext cx="1143000" cy="394001"/>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Upper DIR</a:t>
              </a:r>
              <a:endParaRPr lang="en-US" sz="1000" dirty="0">
                <a:solidFill>
                  <a:schemeClr val="tx1"/>
                </a:solidFill>
              </a:endParaRPr>
            </a:p>
          </p:txBody>
        </p:sp>
        <p:sp>
          <p:nvSpPr>
            <p:cNvPr id="20" name="Rectangle 19"/>
            <p:cNvSpPr/>
            <p:nvPr/>
          </p:nvSpPr>
          <p:spPr>
            <a:xfrm>
              <a:off x="209190" y="5480139"/>
              <a:ext cx="448480" cy="20119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tx1"/>
                </a:solidFill>
              </a:endParaRPr>
            </a:p>
          </p:txBody>
        </p:sp>
        <p:sp>
          <p:nvSpPr>
            <p:cNvPr id="4" name="Oval 3"/>
            <p:cNvSpPr/>
            <p:nvPr/>
          </p:nvSpPr>
          <p:spPr>
            <a:xfrm>
              <a:off x="831834" y="5219369"/>
              <a:ext cx="155156" cy="15080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cxnSp>
          <p:nvCxnSpPr>
            <p:cNvPr id="22" name="Straight Connector 21"/>
            <p:cNvCxnSpPr>
              <a:stCxn id="20" idx="3"/>
            </p:cNvCxnSpPr>
            <p:nvPr/>
          </p:nvCxnSpPr>
          <p:spPr>
            <a:xfrm>
              <a:off x="657670" y="5580734"/>
              <a:ext cx="25518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904694" y="5366667"/>
              <a:ext cx="8161" cy="2131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1301780" y="4974702"/>
              <a:ext cx="550840" cy="60511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98657" y="4602691"/>
              <a:ext cx="998001" cy="430887"/>
            </a:xfrm>
            <a:prstGeom prst="rect">
              <a:avLst/>
            </a:prstGeom>
            <a:noFill/>
          </p:spPr>
          <p:txBody>
            <a:bodyPr wrap="square" rtlCol="0">
              <a:spAutoFit/>
            </a:bodyPr>
            <a:lstStyle/>
            <a:p>
              <a:pPr algn="ctr"/>
              <a:r>
                <a:rPr lang="en-US" sz="1100" dirty="0" smtClean="0"/>
                <a:t>Page Global</a:t>
              </a:r>
            </a:p>
            <a:p>
              <a:pPr algn="ctr"/>
              <a:r>
                <a:rPr lang="en-US" sz="1100" dirty="0" smtClean="0"/>
                <a:t>Directory</a:t>
              </a:r>
              <a:endParaRPr lang="en-US" sz="1100" dirty="0"/>
            </a:p>
          </p:txBody>
        </p:sp>
        <p:sp>
          <p:nvSpPr>
            <p:cNvPr id="30" name="TextBox 29"/>
            <p:cNvSpPr txBox="1"/>
            <p:nvPr/>
          </p:nvSpPr>
          <p:spPr>
            <a:xfrm>
              <a:off x="2420428" y="4360449"/>
              <a:ext cx="938077" cy="534708"/>
            </a:xfrm>
            <a:prstGeom prst="rect">
              <a:avLst/>
            </a:prstGeom>
            <a:noFill/>
          </p:spPr>
          <p:txBody>
            <a:bodyPr wrap="none" rtlCol="0">
              <a:spAutoFit/>
            </a:bodyPr>
            <a:lstStyle/>
            <a:p>
              <a:pPr algn="ctr"/>
              <a:r>
                <a:rPr lang="en-US" sz="1100" dirty="0" smtClean="0"/>
                <a:t>Page Upper</a:t>
              </a:r>
            </a:p>
            <a:p>
              <a:pPr algn="ctr"/>
              <a:r>
                <a:rPr lang="en-US" sz="1100" dirty="0" smtClean="0"/>
                <a:t>Directory</a:t>
              </a:r>
              <a:endParaRPr lang="en-US" sz="1100" dirty="0"/>
            </a:p>
          </p:txBody>
        </p:sp>
        <p:sp>
          <p:nvSpPr>
            <p:cNvPr id="32" name="TextBox 31"/>
            <p:cNvSpPr txBox="1"/>
            <p:nvPr/>
          </p:nvSpPr>
          <p:spPr>
            <a:xfrm>
              <a:off x="3304415" y="4147201"/>
              <a:ext cx="1769477" cy="430887"/>
            </a:xfrm>
            <a:prstGeom prst="rect">
              <a:avLst/>
            </a:prstGeom>
            <a:noFill/>
          </p:spPr>
          <p:txBody>
            <a:bodyPr wrap="square" rtlCol="0">
              <a:spAutoFit/>
            </a:bodyPr>
            <a:lstStyle/>
            <a:p>
              <a:pPr algn="ctr"/>
              <a:r>
                <a:rPr lang="en-US" sz="1100" dirty="0" smtClean="0"/>
                <a:t>Page Middle</a:t>
              </a:r>
            </a:p>
            <a:p>
              <a:pPr algn="ctr"/>
              <a:r>
                <a:rPr lang="en-US" sz="1100" dirty="0" smtClean="0"/>
                <a:t> Directory</a:t>
              </a:r>
              <a:endParaRPr lang="en-US" sz="1100" dirty="0"/>
            </a:p>
          </p:txBody>
        </p:sp>
        <p:sp>
          <p:nvSpPr>
            <p:cNvPr id="34" name="TextBox 33"/>
            <p:cNvSpPr txBox="1"/>
            <p:nvPr/>
          </p:nvSpPr>
          <p:spPr>
            <a:xfrm>
              <a:off x="4804886" y="4146716"/>
              <a:ext cx="1244851" cy="324644"/>
            </a:xfrm>
            <a:prstGeom prst="rect">
              <a:avLst/>
            </a:prstGeom>
            <a:noFill/>
          </p:spPr>
          <p:txBody>
            <a:bodyPr wrap="square" rtlCol="0">
              <a:spAutoFit/>
            </a:bodyPr>
            <a:lstStyle/>
            <a:p>
              <a:pPr algn="ctr"/>
              <a:r>
                <a:rPr lang="en-US" sz="1100" dirty="0" smtClean="0"/>
                <a:t>Page Table</a:t>
              </a:r>
            </a:p>
          </p:txBody>
        </p:sp>
        <p:sp>
          <p:nvSpPr>
            <p:cNvPr id="35" name="Rectangle 34"/>
            <p:cNvSpPr/>
            <p:nvPr/>
          </p:nvSpPr>
          <p:spPr>
            <a:xfrm>
              <a:off x="1301780" y="5262269"/>
              <a:ext cx="550840" cy="165480"/>
            </a:xfrm>
            <a:prstGeom prst="rect">
              <a:avLst/>
            </a:prstGeom>
            <a:pattFill prst="smCheck">
              <a:fgClr>
                <a:schemeClr val="accent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987050" y="5312800"/>
              <a:ext cx="314730"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4" idx="0"/>
            </p:cNvCxnSpPr>
            <p:nvPr/>
          </p:nvCxnSpPr>
          <p:spPr>
            <a:xfrm flipH="1">
              <a:off x="909412" y="4170031"/>
              <a:ext cx="3443" cy="10493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107" idx="0"/>
            </p:cNvCxnSpPr>
            <p:nvPr/>
          </p:nvCxnSpPr>
          <p:spPr>
            <a:xfrm>
              <a:off x="2111356" y="4170031"/>
              <a:ext cx="7324" cy="8224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34497" y="5136398"/>
              <a:ext cx="397866" cy="343741"/>
            </a:xfrm>
            <a:prstGeom prst="rect">
              <a:avLst/>
            </a:prstGeom>
            <a:noFill/>
          </p:spPr>
          <p:txBody>
            <a:bodyPr wrap="none" rtlCol="0">
              <a:spAutoFit/>
            </a:bodyPr>
            <a:lstStyle/>
            <a:p>
              <a:pPr algn="ctr"/>
              <a:r>
                <a:rPr lang="en-US" sz="1200" dirty="0" smtClean="0"/>
                <a:t>cr3</a:t>
              </a:r>
            </a:p>
          </p:txBody>
        </p:sp>
        <p:sp>
          <p:nvSpPr>
            <p:cNvPr id="60" name="Rounded Rectangle 59"/>
            <p:cNvSpPr/>
            <p:nvPr/>
          </p:nvSpPr>
          <p:spPr>
            <a:xfrm>
              <a:off x="2592078" y="4743908"/>
              <a:ext cx="550840" cy="585331"/>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2584659" y="5012283"/>
              <a:ext cx="558335" cy="174996"/>
            </a:xfrm>
            <a:prstGeom prst="rect">
              <a:avLst/>
            </a:prstGeom>
            <a:pattFill prst="smCheck">
              <a:fgClr>
                <a:schemeClr val="accent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904694" y="5579812"/>
              <a:ext cx="469225" cy="922"/>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6" name="Rounded Rectangle 65"/>
            <p:cNvSpPr/>
            <p:nvPr/>
          </p:nvSpPr>
          <p:spPr>
            <a:xfrm>
              <a:off x="3908894" y="4538331"/>
              <a:ext cx="550840" cy="564675"/>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ounded Rectangle 66"/>
            <p:cNvSpPr/>
            <p:nvPr/>
          </p:nvSpPr>
          <p:spPr>
            <a:xfrm>
              <a:off x="5154938" y="4361036"/>
              <a:ext cx="550840" cy="55281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3917837" y="4784609"/>
              <a:ext cx="541897" cy="156711"/>
            </a:xfrm>
            <a:prstGeom prst="rect">
              <a:avLst/>
            </a:prstGeom>
            <a:pattFill prst="smCheck">
              <a:fgClr>
                <a:schemeClr val="accent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5162146" y="4643348"/>
              <a:ext cx="543632" cy="168135"/>
            </a:xfrm>
            <a:prstGeom prst="rect">
              <a:avLst/>
            </a:prstGeom>
            <a:pattFill prst="smCheck">
              <a:fgClr>
                <a:schemeClr val="accent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2131014" y="5312800"/>
              <a:ext cx="474930"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1871315" y="5312800"/>
              <a:ext cx="2743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2203608" y="5074920"/>
              <a:ext cx="402336"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3448715" y="4170031"/>
              <a:ext cx="0" cy="65264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3448715" y="5079865"/>
              <a:ext cx="461064"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3146963" y="5078480"/>
              <a:ext cx="30175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3527682" y="4886455"/>
              <a:ext cx="402336"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4463688" y="4910031"/>
              <a:ext cx="2743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4726804" y="4910031"/>
              <a:ext cx="461064"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4738008" y="4170031"/>
              <a:ext cx="0" cy="47658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4798322" y="4717926"/>
              <a:ext cx="356616" cy="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2111356" y="5127929"/>
              <a:ext cx="0" cy="1828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448715" y="4941320"/>
              <a:ext cx="0" cy="1371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7" name="Oval 106"/>
            <p:cNvSpPr/>
            <p:nvPr/>
          </p:nvSpPr>
          <p:spPr>
            <a:xfrm>
              <a:off x="2041102" y="4992435"/>
              <a:ext cx="155156" cy="15080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114" name="Oval 113"/>
            <p:cNvSpPr/>
            <p:nvPr/>
          </p:nvSpPr>
          <p:spPr>
            <a:xfrm>
              <a:off x="3372526" y="4807632"/>
              <a:ext cx="155156" cy="15080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142" name="Oval 141"/>
            <p:cNvSpPr/>
            <p:nvPr/>
          </p:nvSpPr>
          <p:spPr>
            <a:xfrm>
              <a:off x="4653037" y="4619298"/>
              <a:ext cx="155156" cy="150803"/>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cxnSp>
          <p:nvCxnSpPr>
            <p:cNvPr id="143" name="Straight Arrow Connector 142"/>
            <p:cNvCxnSpPr/>
            <p:nvPr/>
          </p:nvCxnSpPr>
          <p:spPr>
            <a:xfrm flipV="1">
              <a:off x="4746519" y="4787784"/>
              <a:ext cx="0" cy="1371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 name="Straight Arrow Connector 6"/>
          <p:cNvCxnSpPr/>
          <p:nvPr/>
        </p:nvCxnSpPr>
        <p:spPr>
          <a:xfrm>
            <a:off x="2254947" y="1771804"/>
            <a:ext cx="1451784" cy="469335"/>
          </a:xfrm>
          <a:prstGeom prst="straightConnector1">
            <a:avLst/>
          </a:prstGeom>
          <a:ln>
            <a:solidFill>
              <a:srgbClr val="6A090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140" idx="1"/>
          </p:cNvCxnSpPr>
          <p:nvPr/>
        </p:nvCxnSpPr>
        <p:spPr>
          <a:xfrm>
            <a:off x="2820594" y="2445267"/>
            <a:ext cx="4036115" cy="302276"/>
          </a:xfrm>
          <a:prstGeom prst="straightConnector1">
            <a:avLst/>
          </a:prstGeom>
          <a:ln>
            <a:solidFill>
              <a:srgbClr val="6A090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endCxn id="137" idx="1"/>
          </p:cNvCxnSpPr>
          <p:nvPr/>
        </p:nvCxnSpPr>
        <p:spPr>
          <a:xfrm>
            <a:off x="2980839" y="2788753"/>
            <a:ext cx="2290669" cy="189526"/>
          </a:xfrm>
          <a:prstGeom prst="straightConnector1">
            <a:avLst/>
          </a:prstGeom>
          <a:ln>
            <a:solidFill>
              <a:srgbClr val="6A090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6630372" y="5273159"/>
            <a:ext cx="107872" cy="392326"/>
          </a:xfrm>
          <a:prstGeom prst="rect">
            <a:avLst/>
          </a:prstGeom>
          <a:solidFill>
            <a:srgbClr val="6A090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P</a:t>
            </a:r>
            <a:endParaRPr lang="en-US" sz="1400" dirty="0">
              <a:solidFill>
                <a:schemeClr val="bg1"/>
              </a:solidFill>
            </a:endParaRPr>
          </a:p>
        </p:txBody>
      </p:sp>
    </p:spTree>
    <p:extLst>
      <p:ext uri="{BB962C8B-B14F-4D97-AF65-F5344CB8AC3E}">
        <p14:creationId xmlns:p14="http://schemas.microsoft.com/office/powerpoint/2010/main" val="19451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randombar(horizontal)">
                                      <p:cBhvr>
                                        <p:cTn id="18" dur="500"/>
                                        <p:tgtEl>
                                          <p:spTgt spid="9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randombar(horizontal)">
                                      <p:cBhvr>
                                        <p:cTn id="23" dur="500"/>
                                        <p:tgtEl>
                                          <p:spTgt spid="11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randombar(horizontal)">
                                      <p:cBhvr>
                                        <p:cTn id="28" dur="500"/>
                                        <p:tgtEl>
                                          <p:spTgt spid="1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6"/>
                                        </p:tgtEl>
                                        <p:attrNameLst>
                                          <p:attrName>style.visibility</p:attrName>
                                        </p:attrNameLst>
                                      </p:cBhvr>
                                      <p:to>
                                        <p:strVal val="visible"/>
                                      </p:to>
                                    </p:set>
                                    <p:animEffect transition="in" filter="randombar(horizontal)">
                                      <p:cBhvr>
                                        <p:cTn id="31" dur="500"/>
                                        <p:tgtEl>
                                          <p:spTgt spid="13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randombar(horizontal)">
                                      <p:cBhvr>
                                        <p:cTn id="34" dur="500"/>
                                        <p:tgtEl>
                                          <p:spTgt spid="13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randombar(horizontal)">
                                      <p:cBhvr>
                                        <p:cTn id="39" dur="500"/>
                                        <p:tgtEl>
                                          <p:spTgt spid="10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randombar(horizontal)">
                                      <p:cBhvr>
                                        <p:cTn id="44" dur="500"/>
                                        <p:tgtEl>
                                          <p:spTgt spid="13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8"/>
                                        </p:tgtEl>
                                        <p:attrNameLst>
                                          <p:attrName>style.visibility</p:attrName>
                                        </p:attrNameLst>
                                      </p:cBhvr>
                                      <p:to>
                                        <p:strVal val="visible"/>
                                      </p:to>
                                    </p:set>
                                    <p:animEffect transition="in" filter="randombar(horizontal)">
                                      <p:cBhvr>
                                        <p:cTn id="47" dur="500"/>
                                        <p:tgtEl>
                                          <p:spTgt spid="13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randombar(horizontal)">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randombar(horizontal)">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randombar(horizont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randombar(horizontal)">
                                      <p:cBhvr>
                                        <p:cTn id="65" dur="500"/>
                                        <p:tgtEl>
                                          <p:spTgt spid="14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randombar(horizontal)">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randombar(horizontal)">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65" grpId="0"/>
      <p:bldP spid="91" grpId="0" animBg="1"/>
      <p:bldP spid="135" grpId="0" animBg="1"/>
      <p:bldP spid="136" grpId="0"/>
      <p:bldP spid="137" grpId="0" animBg="1"/>
      <p:bldP spid="138" grpId="0" animBg="1"/>
      <p:bldP spid="139" grpId="0"/>
      <p:bldP spid="140" grpId="0" animBg="1"/>
      <p:bldP spid="1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p:nvPr/>
        </p:nvCxnSpPr>
        <p:spPr>
          <a:xfrm>
            <a:off x="176226" y="2580762"/>
            <a:ext cx="8574075" cy="12694"/>
          </a:xfrm>
          <a:prstGeom prst="line">
            <a:avLst/>
          </a:prstGeom>
          <a:ln>
            <a:solidFill>
              <a:schemeClr val="tx1"/>
            </a:solidFill>
            <a:prstDash val="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0" y="2593456"/>
            <a:ext cx="627096" cy="276999"/>
          </a:xfrm>
          <a:prstGeom prst="rect">
            <a:avLst/>
          </a:prstGeom>
          <a:noFill/>
        </p:spPr>
        <p:txBody>
          <a:bodyPr wrap="none" rtlCol="0">
            <a:spAutoFit/>
          </a:bodyPr>
          <a:lstStyle/>
          <a:p>
            <a:pPr algn="ctr"/>
            <a:r>
              <a:rPr lang="en-US" sz="1200" smtClean="0"/>
              <a:t>Kernel</a:t>
            </a:r>
            <a:endParaRPr lang="en-US" sz="1200" dirty="0" smtClean="0"/>
          </a:p>
        </p:txBody>
      </p:sp>
      <p:sp>
        <p:nvSpPr>
          <p:cNvPr id="82" name="TextBox 81"/>
          <p:cNvSpPr txBox="1"/>
          <p:nvPr/>
        </p:nvSpPr>
        <p:spPr>
          <a:xfrm>
            <a:off x="-19304" y="2248037"/>
            <a:ext cx="986167" cy="276999"/>
          </a:xfrm>
          <a:prstGeom prst="rect">
            <a:avLst/>
          </a:prstGeom>
          <a:noFill/>
        </p:spPr>
        <p:txBody>
          <a:bodyPr wrap="none" rtlCol="0">
            <a:spAutoFit/>
          </a:bodyPr>
          <a:lstStyle/>
          <a:p>
            <a:pPr algn="ctr"/>
            <a:r>
              <a:rPr lang="en-US" sz="1200" dirty="0" smtClean="0"/>
              <a:t>User Space</a:t>
            </a:r>
          </a:p>
        </p:txBody>
      </p:sp>
      <p:cxnSp>
        <p:nvCxnSpPr>
          <p:cNvPr id="84" name="Straight Connector 83"/>
          <p:cNvCxnSpPr/>
          <p:nvPr/>
        </p:nvCxnSpPr>
        <p:spPr>
          <a:xfrm>
            <a:off x="192291" y="5046277"/>
            <a:ext cx="8574075" cy="12693"/>
          </a:xfrm>
          <a:prstGeom prst="line">
            <a:avLst/>
          </a:prstGeom>
          <a:ln>
            <a:solidFill>
              <a:schemeClr val="tx1"/>
            </a:solidFill>
            <a:prstDash val="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9782" y="5200536"/>
            <a:ext cx="848309" cy="276999"/>
          </a:xfrm>
          <a:prstGeom prst="rect">
            <a:avLst/>
          </a:prstGeom>
          <a:noFill/>
        </p:spPr>
        <p:txBody>
          <a:bodyPr wrap="none" rtlCol="0">
            <a:spAutoFit/>
          </a:bodyPr>
          <a:lstStyle/>
          <a:p>
            <a:pPr algn="ctr"/>
            <a:r>
              <a:rPr lang="en-US" sz="1200" dirty="0" smtClean="0"/>
              <a:t>Hardware</a:t>
            </a:r>
          </a:p>
        </p:txBody>
      </p:sp>
      <p:sp>
        <p:nvSpPr>
          <p:cNvPr id="88" name="Rectangle 87"/>
          <p:cNvSpPr/>
          <p:nvPr/>
        </p:nvSpPr>
        <p:spPr>
          <a:xfrm>
            <a:off x="2447657" y="2654203"/>
            <a:ext cx="1331436" cy="3175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Interrupt Generator</a:t>
            </a:r>
            <a:endParaRPr lang="en-US" sz="1000" dirty="0">
              <a:solidFill>
                <a:schemeClr val="tx1"/>
              </a:solidFill>
            </a:endParaRPr>
          </a:p>
        </p:txBody>
      </p:sp>
      <p:sp>
        <p:nvSpPr>
          <p:cNvPr id="89" name="Right Arrow 88"/>
          <p:cNvSpPr/>
          <p:nvPr/>
        </p:nvSpPr>
        <p:spPr>
          <a:xfrm rot="16200000">
            <a:off x="3045560" y="2258717"/>
            <a:ext cx="276999" cy="372786"/>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3838365" y="2651024"/>
            <a:ext cx="1277961" cy="3175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Interrupt Handler</a:t>
            </a:r>
            <a:endParaRPr lang="en-US" sz="1000" dirty="0">
              <a:solidFill>
                <a:schemeClr val="tx1"/>
              </a:solidFill>
            </a:endParaRPr>
          </a:p>
        </p:txBody>
      </p:sp>
      <p:sp>
        <p:nvSpPr>
          <p:cNvPr id="91" name="Right Arrow 90"/>
          <p:cNvSpPr/>
          <p:nvPr/>
        </p:nvSpPr>
        <p:spPr>
          <a:xfrm rot="5400000">
            <a:off x="4393048" y="2251680"/>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1752341" y="3518048"/>
            <a:ext cx="2674961" cy="3175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Cache-based Attacks</a:t>
            </a:r>
            <a:endParaRPr lang="en-US" sz="1400" dirty="0">
              <a:solidFill>
                <a:schemeClr val="tx1"/>
              </a:solidFill>
            </a:endParaRPr>
          </a:p>
        </p:txBody>
      </p:sp>
      <p:sp>
        <p:nvSpPr>
          <p:cNvPr id="94" name="Rectangle 93"/>
          <p:cNvSpPr/>
          <p:nvPr/>
        </p:nvSpPr>
        <p:spPr>
          <a:xfrm>
            <a:off x="4642884" y="3518048"/>
            <a:ext cx="2837695" cy="3175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Branch Prediction Attacks</a:t>
            </a:r>
            <a:endParaRPr lang="en-US" sz="1400" dirty="0">
              <a:solidFill>
                <a:schemeClr val="tx1"/>
              </a:solidFill>
            </a:endParaRPr>
          </a:p>
        </p:txBody>
      </p:sp>
      <p:sp>
        <p:nvSpPr>
          <p:cNvPr id="22" name="Rectangle 21"/>
          <p:cNvSpPr/>
          <p:nvPr/>
        </p:nvSpPr>
        <p:spPr>
          <a:xfrm>
            <a:off x="1542371" y="5216334"/>
            <a:ext cx="833490" cy="760117"/>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25" name="TextBox 24"/>
          <p:cNvSpPr txBox="1"/>
          <p:nvPr/>
        </p:nvSpPr>
        <p:spPr>
          <a:xfrm>
            <a:off x="1668080" y="4993110"/>
            <a:ext cx="627096" cy="276999"/>
          </a:xfrm>
          <a:prstGeom prst="rect">
            <a:avLst/>
          </a:prstGeom>
          <a:noFill/>
        </p:spPr>
        <p:txBody>
          <a:bodyPr wrap="none" rtlCol="0">
            <a:spAutoFit/>
          </a:bodyPr>
          <a:lstStyle/>
          <a:p>
            <a:pPr algn="ctr"/>
            <a:r>
              <a:rPr lang="en-US" sz="1200" smtClean="0"/>
              <a:t>Cache</a:t>
            </a:r>
            <a:endParaRPr lang="en-US" sz="1200" dirty="0" smtClean="0"/>
          </a:p>
        </p:txBody>
      </p:sp>
      <p:sp>
        <p:nvSpPr>
          <p:cNvPr id="4" name="Rounded Rectangle 3"/>
          <p:cNvSpPr/>
          <p:nvPr/>
        </p:nvSpPr>
        <p:spPr>
          <a:xfrm>
            <a:off x="4879341" y="5217483"/>
            <a:ext cx="1643423" cy="763381"/>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904086" y="4989202"/>
            <a:ext cx="1588897" cy="276999"/>
          </a:xfrm>
          <a:prstGeom prst="rect">
            <a:avLst/>
          </a:prstGeom>
          <a:noFill/>
        </p:spPr>
        <p:txBody>
          <a:bodyPr wrap="none" rtlCol="0">
            <a:spAutoFit/>
          </a:bodyPr>
          <a:lstStyle/>
          <a:p>
            <a:pPr algn="ctr"/>
            <a:r>
              <a:rPr lang="en-US" sz="1200" dirty="0" smtClean="0"/>
              <a:t>Branch </a:t>
            </a:r>
            <a:r>
              <a:rPr lang="en-US" sz="1200" smtClean="0"/>
              <a:t>Target Buffer</a:t>
            </a:r>
            <a:endParaRPr lang="en-US" sz="1200" dirty="0" smtClean="0"/>
          </a:p>
        </p:txBody>
      </p:sp>
      <p:sp>
        <p:nvSpPr>
          <p:cNvPr id="28" name="Rectangle 27"/>
          <p:cNvSpPr/>
          <p:nvPr/>
        </p:nvSpPr>
        <p:spPr>
          <a:xfrm>
            <a:off x="1542371" y="5404389"/>
            <a:ext cx="833490" cy="238582"/>
          </a:xfrm>
          <a:prstGeom prst="rect">
            <a:avLst/>
          </a:prstGeom>
          <a:pattFill prst="smCheck">
            <a:fgClr>
              <a:schemeClr val="accent1"/>
            </a:fgClr>
            <a:bgClr>
              <a:schemeClr val="bg1"/>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0" name="TextBox 29"/>
          <p:cNvSpPr txBox="1"/>
          <p:nvPr/>
        </p:nvSpPr>
        <p:spPr>
          <a:xfrm>
            <a:off x="2130906" y="4260961"/>
            <a:ext cx="958916" cy="461665"/>
          </a:xfrm>
          <a:prstGeom prst="rect">
            <a:avLst/>
          </a:prstGeom>
          <a:noFill/>
        </p:spPr>
        <p:txBody>
          <a:bodyPr wrap="none" rtlCol="0">
            <a:spAutoFit/>
          </a:bodyPr>
          <a:lstStyle/>
          <a:p>
            <a:pPr algn="ctr"/>
            <a:r>
              <a:rPr lang="en-US" sz="1200" dirty="0" smtClean="0"/>
              <a:t>Cache Line</a:t>
            </a:r>
          </a:p>
          <a:p>
            <a:pPr algn="ctr"/>
            <a:r>
              <a:rPr lang="en-US" sz="1200" dirty="0" smtClean="0"/>
              <a:t> Trace</a:t>
            </a:r>
          </a:p>
        </p:txBody>
      </p:sp>
      <p:sp>
        <p:nvSpPr>
          <p:cNvPr id="42" name="TextBox 41"/>
          <p:cNvSpPr txBox="1"/>
          <p:nvPr/>
        </p:nvSpPr>
        <p:spPr>
          <a:xfrm>
            <a:off x="6127030" y="4243892"/>
            <a:ext cx="922213" cy="646331"/>
          </a:xfrm>
          <a:prstGeom prst="rect">
            <a:avLst/>
          </a:prstGeom>
          <a:noFill/>
        </p:spPr>
        <p:txBody>
          <a:bodyPr wrap="square" rtlCol="0">
            <a:spAutoFit/>
          </a:bodyPr>
          <a:lstStyle/>
          <a:p>
            <a:pPr algn="ctr"/>
            <a:r>
              <a:rPr lang="en-US" sz="1200" smtClean="0"/>
              <a:t>Branch Prediction</a:t>
            </a:r>
            <a:endParaRPr lang="en-US" sz="1200" dirty="0" smtClean="0"/>
          </a:p>
          <a:p>
            <a:pPr algn="ctr"/>
            <a:r>
              <a:rPr lang="en-US" sz="1200" dirty="0" smtClean="0"/>
              <a:t>Trace</a:t>
            </a:r>
          </a:p>
        </p:txBody>
      </p:sp>
      <p:sp>
        <p:nvSpPr>
          <p:cNvPr id="45" name="Right Arrow 44"/>
          <p:cNvSpPr/>
          <p:nvPr/>
        </p:nvSpPr>
        <p:spPr>
          <a:xfrm rot="5400000">
            <a:off x="3024068" y="3926452"/>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ight Arrow 46"/>
          <p:cNvSpPr/>
          <p:nvPr/>
        </p:nvSpPr>
        <p:spPr>
          <a:xfrm rot="5400000">
            <a:off x="6687070" y="3929630"/>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3032966" y="4288962"/>
            <a:ext cx="0" cy="7315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033741" y="4225131"/>
            <a:ext cx="354584" cy="276999"/>
          </a:xfrm>
          <a:prstGeom prst="rect">
            <a:avLst/>
          </a:prstGeom>
          <a:noFill/>
        </p:spPr>
        <p:txBody>
          <a:bodyPr wrap="none" rtlCol="0">
            <a:spAutoFit/>
          </a:bodyPr>
          <a:lstStyle/>
          <a:p>
            <a:pPr algn="ctr"/>
            <a:r>
              <a:rPr lang="en-US" sz="1200" dirty="0"/>
              <a:t>L</a:t>
            </a:r>
            <a:r>
              <a:rPr lang="en-US" sz="1200" dirty="0" smtClean="0"/>
              <a:t>1</a:t>
            </a:r>
          </a:p>
        </p:txBody>
      </p:sp>
      <p:sp>
        <p:nvSpPr>
          <p:cNvPr id="51" name="TextBox 50"/>
          <p:cNvSpPr txBox="1"/>
          <p:nvPr/>
        </p:nvSpPr>
        <p:spPr>
          <a:xfrm>
            <a:off x="3032966" y="4362242"/>
            <a:ext cx="354584" cy="276999"/>
          </a:xfrm>
          <a:prstGeom prst="rect">
            <a:avLst/>
          </a:prstGeom>
          <a:noFill/>
        </p:spPr>
        <p:txBody>
          <a:bodyPr wrap="none" rtlCol="0">
            <a:spAutoFit/>
          </a:bodyPr>
          <a:lstStyle/>
          <a:p>
            <a:pPr algn="ctr"/>
            <a:r>
              <a:rPr lang="en-US" sz="1200" dirty="0"/>
              <a:t>L</a:t>
            </a:r>
            <a:r>
              <a:rPr lang="en-US" sz="1200" dirty="0" smtClean="0"/>
              <a:t>2</a:t>
            </a:r>
          </a:p>
        </p:txBody>
      </p:sp>
      <p:sp>
        <p:nvSpPr>
          <p:cNvPr id="52" name="TextBox 51"/>
          <p:cNvSpPr txBox="1"/>
          <p:nvPr/>
        </p:nvSpPr>
        <p:spPr>
          <a:xfrm>
            <a:off x="3032966" y="4516222"/>
            <a:ext cx="354584" cy="276999"/>
          </a:xfrm>
          <a:prstGeom prst="rect">
            <a:avLst/>
          </a:prstGeom>
          <a:noFill/>
        </p:spPr>
        <p:txBody>
          <a:bodyPr wrap="none" rtlCol="0">
            <a:spAutoFit/>
          </a:bodyPr>
          <a:lstStyle/>
          <a:p>
            <a:pPr algn="ctr"/>
            <a:r>
              <a:rPr lang="en-US" sz="1200" dirty="0"/>
              <a:t>L</a:t>
            </a:r>
            <a:r>
              <a:rPr lang="en-US" sz="1200" dirty="0" smtClean="0"/>
              <a:t>1</a:t>
            </a:r>
          </a:p>
        </p:txBody>
      </p:sp>
      <p:sp>
        <p:nvSpPr>
          <p:cNvPr id="53" name="TextBox 52"/>
          <p:cNvSpPr txBox="1"/>
          <p:nvPr/>
        </p:nvSpPr>
        <p:spPr>
          <a:xfrm>
            <a:off x="3034678" y="4642125"/>
            <a:ext cx="354584" cy="276999"/>
          </a:xfrm>
          <a:prstGeom prst="rect">
            <a:avLst/>
          </a:prstGeom>
          <a:noFill/>
        </p:spPr>
        <p:txBody>
          <a:bodyPr wrap="none" rtlCol="0">
            <a:spAutoFit/>
          </a:bodyPr>
          <a:lstStyle/>
          <a:p>
            <a:pPr algn="ctr"/>
            <a:r>
              <a:rPr lang="en-US" sz="1200" dirty="0"/>
              <a:t>L</a:t>
            </a:r>
            <a:r>
              <a:rPr lang="en-US" sz="1200" dirty="0" smtClean="0"/>
              <a:t>3</a:t>
            </a:r>
          </a:p>
        </p:txBody>
      </p:sp>
      <p:sp>
        <p:nvSpPr>
          <p:cNvPr id="56" name="TextBox 55"/>
          <p:cNvSpPr txBox="1"/>
          <p:nvPr/>
        </p:nvSpPr>
        <p:spPr>
          <a:xfrm flipV="1">
            <a:off x="3045168" y="4875750"/>
            <a:ext cx="340556" cy="338554"/>
          </a:xfrm>
          <a:prstGeom prst="rect">
            <a:avLst/>
          </a:prstGeom>
          <a:noFill/>
        </p:spPr>
        <p:txBody>
          <a:bodyPr wrap="square" rtlCol="0">
            <a:spAutoFit/>
          </a:bodyPr>
          <a:lstStyle/>
          <a:p>
            <a:pPr algn="ctr"/>
            <a:r>
              <a:rPr lang="is-IS" sz="1600" b="1" dirty="0" smtClean="0"/>
              <a:t>…</a:t>
            </a:r>
            <a:endParaRPr lang="en-US" sz="1600" b="1" dirty="0" smtClean="0"/>
          </a:p>
        </p:txBody>
      </p:sp>
      <p:sp>
        <p:nvSpPr>
          <p:cNvPr id="10" name="Up-Down Arrow 9"/>
          <p:cNvSpPr/>
          <p:nvPr/>
        </p:nvSpPr>
        <p:spPr>
          <a:xfrm>
            <a:off x="1908544" y="4562364"/>
            <a:ext cx="351136" cy="461713"/>
          </a:xfrm>
          <a:prstGeom prst="upDownArrow">
            <a:avLst>
              <a:gd name="adj1" fmla="val 63902"/>
              <a:gd name="adj2" fmla="val 43049"/>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Down Arrow 60"/>
          <p:cNvSpPr/>
          <p:nvPr/>
        </p:nvSpPr>
        <p:spPr>
          <a:xfrm>
            <a:off x="5650184" y="4563513"/>
            <a:ext cx="351136" cy="461713"/>
          </a:xfrm>
          <a:prstGeom prst="upDownArrow">
            <a:avLst>
              <a:gd name="adj1" fmla="val 63902"/>
              <a:gd name="adj2" fmla="val 43049"/>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29543" y="5533596"/>
            <a:ext cx="769120" cy="2385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0x400550</a:t>
            </a:r>
            <a:endParaRPr lang="en-US" sz="1000" dirty="0">
              <a:solidFill>
                <a:schemeClr val="tx1"/>
              </a:solidFill>
            </a:endParaRPr>
          </a:p>
        </p:txBody>
      </p:sp>
      <p:sp>
        <p:nvSpPr>
          <p:cNvPr id="64" name="Rectangle 63"/>
          <p:cNvSpPr/>
          <p:nvPr/>
        </p:nvSpPr>
        <p:spPr>
          <a:xfrm>
            <a:off x="5685123" y="5534668"/>
            <a:ext cx="769120" cy="2385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rPr>
              <a:t>0x500512</a:t>
            </a:r>
            <a:endParaRPr lang="en-US" sz="1000" dirty="0">
              <a:solidFill>
                <a:schemeClr val="tx1"/>
              </a:solidFill>
            </a:endParaRPr>
          </a:p>
        </p:txBody>
      </p:sp>
      <p:sp>
        <p:nvSpPr>
          <p:cNvPr id="66" name="TextBox 65"/>
          <p:cNvSpPr txBox="1"/>
          <p:nvPr/>
        </p:nvSpPr>
        <p:spPr>
          <a:xfrm>
            <a:off x="5500836" y="5641880"/>
            <a:ext cx="389850" cy="338554"/>
          </a:xfrm>
          <a:prstGeom prst="rect">
            <a:avLst/>
          </a:prstGeom>
          <a:noFill/>
        </p:spPr>
        <p:txBody>
          <a:bodyPr wrap="none" rtlCol="0">
            <a:spAutoFit/>
          </a:bodyPr>
          <a:lstStyle/>
          <a:p>
            <a:pPr algn="ctr"/>
            <a:r>
              <a:rPr lang="is-IS" sz="1600" b="1" dirty="0" smtClean="0"/>
              <a:t>…</a:t>
            </a:r>
            <a:endParaRPr lang="en-US" sz="1600" b="1" dirty="0" smtClean="0"/>
          </a:p>
        </p:txBody>
      </p:sp>
      <p:sp>
        <p:nvSpPr>
          <p:cNvPr id="67" name="TextBox 66"/>
          <p:cNvSpPr txBox="1"/>
          <p:nvPr/>
        </p:nvSpPr>
        <p:spPr>
          <a:xfrm>
            <a:off x="4937803" y="5289666"/>
            <a:ext cx="747320" cy="276999"/>
          </a:xfrm>
          <a:prstGeom prst="rect">
            <a:avLst/>
          </a:prstGeom>
          <a:noFill/>
        </p:spPr>
        <p:txBody>
          <a:bodyPr wrap="none" rtlCol="0">
            <a:spAutoFit/>
          </a:bodyPr>
          <a:lstStyle/>
          <a:p>
            <a:pPr algn="ctr"/>
            <a:r>
              <a:rPr lang="en-US" sz="1200" smtClean="0"/>
              <a:t>Address</a:t>
            </a:r>
            <a:endParaRPr lang="en-US" sz="1200" dirty="0" smtClean="0"/>
          </a:p>
        </p:txBody>
      </p:sp>
      <p:sp>
        <p:nvSpPr>
          <p:cNvPr id="68" name="TextBox 67"/>
          <p:cNvSpPr txBox="1"/>
          <p:nvPr/>
        </p:nvSpPr>
        <p:spPr>
          <a:xfrm>
            <a:off x="5748865" y="5289666"/>
            <a:ext cx="611771" cy="276999"/>
          </a:xfrm>
          <a:prstGeom prst="rect">
            <a:avLst/>
          </a:prstGeom>
          <a:noFill/>
        </p:spPr>
        <p:txBody>
          <a:bodyPr wrap="none" rtlCol="0">
            <a:spAutoFit/>
          </a:bodyPr>
          <a:lstStyle/>
          <a:p>
            <a:pPr algn="ctr"/>
            <a:r>
              <a:rPr lang="en-US" sz="1200" smtClean="0"/>
              <a:t>Target</a:t>
            </a:r>
            <a:endParaRPr lang="en-US" sz="1200" dirty="0" smtClean="0"/>
          </a:p>
        </p:txBody>
      </p:sp>
      <p:sp>
        <p:nvSpPr>
          <p:cNvPr id="43" name="Rectangle 4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4" name="Picture 43"/>
          <p:cNvPicPr>
            <a:picLocks noChangeAspect="1"/>
          </p:cNvPicPr>
          <p:nvPr/>
        </p:nvPicPr>
        <p:blipFill>
          <a:blip r:embed="rId3"/>
          <a:stretch>
            <a:fillRect/>
          </a:stretch>
        </p:blipFill>
        <p:spPr>
          <a:xfrm>
            <a:off x="7215875" y="460179"/>
            <a:ext cx="1736270" cy="490685"/>
          </a:xfrm>
          <a:prstGeom prst="rect">
            <a:avLst/>
          </a:prstGeom>
        </p:spPr>
      </p:pic>
      <p:pic>
        <p:nvPicPr>
          <p:cNvPr id="54" name="Picture 53"/>
          <p:cNvPicPr>
            <a:picLocks noChangeAspect="1"/>
          </p:cNvPicPr>
          <p:nvPr/>
        </p:nvPicPr>
        <p:blipFill>
          <a:blip r:embed="rId4"/>
          <a:stretch>
            <a:fillRect/>
          </a:stretch>
        </p:blipFill>
        <p:spPr>
          <a:xfrm>
            <a:off x="0" y="401971"/>
            <a:ext cx="3162300" cy="574963"/>
          </a:xfrm>
          <a:prstGeom prst="rect">
            <a:avLst/>
          </a:prstGeom>
        </p:spPr>
      </p:pic>
      <p:sp>
        <p:nvSpPr>
          <p:cNvPr id="55" name="Rectangle 54"/>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Content Placeholder 1"/>
          <p:cNvSpPr>
            <a:spLocks noGrp="1"/>
          </p:cNvSpPr>
          <p:nvPr>
            <p:ph idx="13"/>
          </p:nvPr>
        </p:nvSpPr>
        <p:spPr>
          <a:xfrm>
            <a:off x="310896" y="914400"/>
            <a:ext cx="8229600" cy="829016"/>
          </a:xfrm>
        </p:spPr>
        <p:txBody>
          <a:bodyPr/>
          <a:lstStyle/>
          <a:p>
            <a:r>
              <a:rPr lang="en-US" altLang="zh-CN" sz="2800" dirty="0" smtClean="0">
                <a:solidFill>
                  <a:srgbClr val="C00000"/>
                </a:solidFill>
              </a:rPr>
              <a:t>Privileged Side-Channel Attacks: </a:t>
            </a:r>
            <a:r>
              <a:rPr lang="en-US" sz="2800" dirty="0" smtClean="0">
                <a:solidFill>
                  <a:srgbClr val="C00000"/>
                </a:solidFill>
              </a:rPr>
              <a:t>Interrupt-based</a:t>
            </a:r>
            <a:endParaRPr lang="en-US" sz="2800" dirty="0">
              <a:solidFill>
                <a:srgbClr val="C00000"/>
              </a:solidFill>
            </a:endParaRPr>
          </a:p>
        </p:txBody>
      </p:sp>
      <p:sp>
        <p:nvSpPr>
          <p:cNvPr id="58" name="Right Arrow 57"/>
          <p:cNvSpPr/>
          <p:nvPr/>
        </p:nvSpPr>
        <p:spPr>
          <a:xfrm rot="5400000">
            <a:off x="4006733" y="3076877"/>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Arrow 58"/>
          <p:cNvSpPr/>
          <p:nvPr/>
        </p:nvSpPr>
        <p:spPr>
          <a:xfrm rot="5400000">
            <a:off x="4711864" y="3076877"/>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04833" y="3405628"/>
            <a:ext cx="2971719" cy="2763392"/>
          </a:xfrm>
          <a:prstGeom prst="rect">
            <a:avLst/>
          </a:prstGeom>
          <a:noFill/>
          <a:ln>
            <a:solidFill>
              <a:schemeClr val="tx1"/>
            </a:solidFill>
            <a:prstDash val="dash"/>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4602261" y="3405628"/>
            <a:ext cx="2971719" cy="2763392"/>
          </a:xfrm>
          <a:prstGeom prst="rect">
            <a:avLst/>
          </a:prstGeom>
          <a:noFill/>
          <a:ln>
            <a:solidFill>
              <a:schemeClr val="tx1"/>
            </a:solidFill>
            <a:prstDash val="dash"/>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116220" y="1677680"/>
            <a:ext cx="7735171" cy="49497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tx1"/>
              </a:solidFill>
            </a:endParaRPr>
          </a:p>
        </p:txBody>
      </p:sp>
      <p:sp>
        <p:nvSpPr>
          <p:cNvPr id="71" name="Rectangle 70"/>
          <p:cNvSpPr/>
          <p:nvPr/>
        </p:nvSpPr>
        <p:spPr>
          <a:xfrm>
            <a:off x="2819400" y="1676482"/>
            <a:ext cx="2224394" cy="494970"/>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tx1"/>
              </a:solidFill>
            </a:endParaRPr>
          </a:p>
        </p:txBody>
      </p:sp>
      <p:sp>
        <p:nvSpPr>
          <p:cNvPr id="72" name="TextBox 71"/>
          <p:cNvSpPr txBox="1"/>
          <p:nvPr/>
        </p:nvSpPr>
        <p:spPr>
          <a:xfrm>
            <a:off x="3515627" y="1776556"/>
            <a:ext cx="729688" cy="276999"/>
          </a:xfrm>
          <a:prstGeom prst="rect">
            <a:avLst/>
          </a:prstGeom>
          <a:noFill/>
        </p:spPr>
        <p:txBody>
          <a:bodyPr wrap="none" rtlCol="0">
            <a:spAutoFit/>
          </a:bodyPr>
          <a:lstStyle/>
          <a:p>
            <a:pPr algn="ctr"/>
            <a:r>
              <a:rPr lang="en-US" sz="1200" dirty="0" smtClean="0"/>
              <a:t>Enclave</a:t>
            </a:r>
          </a:p>
        </p:txBody>
      </p:sp>
      <p:sp>
        <p:nvSpPr>
          <p:cNvPr id="73" name="Right Arrow 72"/>
          <p:cNvSpPr/>
          <p:nvPr/>
        </p:nvSpPr>
        <p:spPr>
          <a:xfrm rot="5400000">
            <a:off x="4393048" y="1936309"/>
            <a:ext cx="276998" cy="386861"/>
          </a:xfrm>
          <a:prstGeom prst="rightArrow">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4790191" y="2132423"/>
            <a:ext cx="492444" cy="276999"/>
          </a:xfrm>
          <a:prstGeom prst="rect">
            <a:avLst/>
          </a:prstGeom>
          <a:noFill/>
        </p:spPr>
        <p:txBody>
          <a:bodyPr wrap="none" rtlCol="0">
            <a:spAutoFit/>
          </a:bodyPr>
          <a:lstStyle/>
          <a:p>
            <a:pPr algn="ctr"/>
            <a:r>
              <a:rPr lang="en-US" sz="1200" dirty="0" smtClean="0"/>
              <a:t>AEX</a:t>
            </a:r>
          </a:p>
        </p:txBody>
      </p:sp>
      <p:cxnSp>
        <p:nvCxnSpPr>
          <p:cNvPr id="75" name="Straight Arrow Connector 74"/>
          <p:cNvCxnSpPr/>
          <p:nvPr/>
        </p:nvCxnSpPr>
        <p:spPr>
          <a:xfrm>
            <a:off x="6957027" y="4288962"/>
            <a:ext cx="0" cy="7315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952217" y="4362242"/>
            <a:ext cx="364203" cy="276999"/>
          </a:xfrm>
          <a:prstGeom prst="rect">
            <a:avLst/>
          </a:prstGeom>
          <a:noFill/>
        </p:spPr>
        <p:txBody>
          <a:bodyPr wrap="none" rtlCol="0">
            <a:spAutoFit/>
          </a:bodyPr>
          <a:lstStyle/>
          <a:p>
            <a:pPr algn="ctr"/>
            <a:r>
              <a:rPr lang="en-US" sz="1200" dirty="0"/>
              <a:t>T</a:t>
            </a:r>
            <a:r>
              <a:rPr lang="en-US" sz="1200" dirty="0" smtClean="0"/>
              <a:t>2</a:t>
            </a:r>
          </a:p>
        </p:txBody>
      </p:sp>
      <p:sp>
        <p:nvSpPr>
          <p:cNvPr id="77" name="TextBox 76"/>
          <p:cNvSpPr txBox="1"/>
          <p:nvPr/>
        </p:nvSpPr>
        <p:spPr>
          <a:xfrm flipV="1">
            <a:off x="6969229" y="4875750"/>
            <a:ext cx="340556" cy="338554"/>
          </a:xfrm>
          <a:prstGeom prst="rect">
            <a:avLst/>
          </a:prstGeom>
          <a:noFill/>
        </p:spPr>
        <p:txBody>
          <a:bodyPr wrap="square" rtlCol="0">
            <a:spAutoFit/>
          </a:bodyPr>
          <a:lstStyle/>
          <a:p>
            <a:pPr algn="ctr"/>
            <a:r>
              <a:rPr lang="is-IS" sz="1600" b="1" dirty="0" smtClean="0"/>
              <a:t>…</a:t>
            </a:r>
            <a:endParaRPr lang="en-US" sz="1600" b="1" dirty="0" smtClean="0"/>
          </a:p>
        </p:txBody>
      </p:sp>
      <p:sp>
        <p:nvSpPr>
          <p:cNvPr id="78" name="TextBox 77"/>
          <p:cNvSpPr txBox="1"/>
          <p:nvPr/>
        </p:nvSpPr>
        <p:spPr>
          <a:xfrm>
            <a:off x="6941317" y="4222740"/>
            <a:ext cx="364202" cy="276999"/>
          </a:xfrm>
          <a:prstGeom prst="rect">
            <a:avLst/>
          </a:prstGeom>
          <a:noFill/>
        </p:spPr>
        <p:txBody>
          <a:bodyPr wrap="none" rtlCol="0">
            <a:spAutoFit/>
          </a:bodyPr>
          <a:lstStyle/>
          <a:p>
            <a:pPr algn="ctr"/>
            <a:r>
              <a:rPr lang="en-US" sz="1200" dirty="0" smtClean="0"/>
              <a:t>T</a:t>
            </a:r>
            <a:r>
              <a:rPr lang="en-US" sz="1200" dirty="0"/>
              <a:t>1</a:t>
            </a:r>
            <a:endParaRPr lang="en-US" sz="1200" dirty="0" smtClean="0"/>
          </a:p>
        </p:txBody>
      </p:sp>
      <p:sp>
        <p:nvSpPr>
          <p:cNvPr id="79" name="TextBox 78"/>
          <p:cNvSpPr txBox="1"/>
          <p:nvPr/>
        </p:nvSpPr>
        <p:spPr>
          <a:xfrm>
            <a:off x="6952497" y="4514616"/>
            <a:ext cx="364202" cy="276999"/>
          </a:xfrm>
          <a:prstGeom prst="rect">
            <a:avLst/>
          </a:prstGeom>
          <a:noFill/>
        </p:spPr>
        <p:txBody>
          <a:bodyPr wrap="none" rtlCol="0">
            <a:spAutoFit/>
          </a:bodyPr>
          <a:lstStyle/>
          <a:p>
            <a:pPr algn="ctr"/>
            <a:r>
              <a:rPr lang="en-US" sz="1200" dirty="0" smtClean="0"/>
              <a:t>T</a:t>
            </a:r>
            <a:r>
              <a:rPr lang="en-US" sz="1200" dirty="0"/>
              <a:t>1</a:t>
            </a:r>
            <a:endParaRPr lang="en-US" sz="1200" dirty="0" smtClean="0"/>
          </a:p>
        </p:txBody>
      </p:sp>
      <p:sp>
        <p:nvSpPr>
          <p:cNvPr id="80" name="TextBox 79"/>
          <p:cNvSpPr txBox="1"/>
          <p:nvPr/>
        </p:nvSpPr>
        <p:spPr>
          <a:xfrm>
            <a:off x="6952218" y="4654288"/>
            <a:ext cx="364202" cy="276999"/>
          </a:xfrm>
          <a:prstGeom prst="rect">
            <a:avLst/>
          </a:prstGeom>
          <a:noFill/>
        </p:spPr>
        <p:txBody>
          <a:bodyPr wrap="none" rtlCol="0">
            <a:spAutoFit/>
          </a:bodyPr>
          <a:lstStyle/>
          <a:p>
            <a:pPr algn="ctr"/>
            <a:r>
              <a:rPr lang="en-US" sz="1200" dirty="0" smtClean="0"/>
              <a:t>T3</a:t>
            </a:r>
          </a:p>
        </p:txBody>
      </p:sp>
      <p:sp>
        <p:nvSpPr>
          <p:cNvPr id="60" name="TextBox 59"/>
          <p:cNvSpPr txBox="1"/>
          <p:nvPr/>
        </p:nvSpPr>
        <p:spPr>
          <a:xfrm>
            <a:off x="7142276" y="4079272"/>
            <a:ext cx="494559" cy="954107"/>
          </a:xfrm>
          <a:prstGeom prst="rect">
            <a:avLst/>
          </a:prstGeom>
          <a:noFill/>
        </p:spPr>
        <p:txBody>
          <a:bodyPr wrap="square" rtlCol="0">
            <a:spAutoFit/>
          </a:bodyPr>
          <a:lstStyle/>
          <a:p>
            <a:pPr algn="ctr"/>
            <a:r>
              <a:rPr lang="en-US" sz="2800"/>
              <a:t>**</a:t>
            </a:r>
          </a:p>
          <a:p>
            <a:pPr algn="ctr"/>
            <a:endParaRPr lang="en-US" sz="2800" dirty="0" smtClean="0"/>
          </a:p>
        </p:txBody>
      </p:sp>
      <p:sp>
        <p:nvSpPr>
          <p:cNvPr id="2" name="Rectangle 1"/>
          <p:cNvSpPr/>
          <p:nvPr/>
        </p:nvSpPr>
        <p:spPr>
          <a:xfrm>
            <a:off x="3384829" y="4097028"/>
            <a:ext cx="324128" cy="523220"/>
          </a:xfrm>
          <a:prstGeom prst="rect">
            <a:avLst/>
          </a:prstGeom>
        </p:spPr>
        <p:txBody>
          <a:bodyPr wrap="none">
            <a:spAutoFit/>
          </a:bodyPr>
          <a:lstStyle/>
          <a:p>
            <a:pPr algn="ctr"/>
            <a:r>
              <a:rPr lang="en-US" sz="2800" dirty="0"/>
              <a:t>*</a:t>
            </a:r>
          </a:p>
        </p:txBody>
      </p:sp>
      <p:sp>
        <p:nvSpPr>
          <p:cNvPr id="65" name="Rectangle 64"/>
          <p:cNvSpPr/>
          <p:nvPr/>
        </p:nvSpPr>
        <p:spPr>
          <a:xfrm>
            <a:off x="1357622" y="6403900"/>
            <a:ext cx="365497" cy="137790"/>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a:t>
            </a:r>
            <a:endParaRPr lang="en-US" sz="1400" dirty="0">
              <a:solidFill>
                <a:schemeClr val="tx1"/>
              </a:solidFill>
            </a:endParaRPr>
          </a:p>
        </p:txBody>
      </p:sp>
      <p:sp>
        <p:nvSpPr>
          <p:cNvPr id="69" name="Rectangle 68"/>
          <p:cNvSpPr/>
          <p:nvPr/>
        </p:nvSpPr>
        <p:spPr>
          <a:xfrm>
            <a:off x="1752340" y="6234806"/>
            <a:ext cx="2724211" cy="306884"/>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err="1" smtClean="0">
                <a:solidFill>
                  <a:schemeClr val="tx1"/>
                </a:solidFill>
              </a:rPr>
              <a:t>Brasser</a:t>
            </a:r>
            <a:r>
              <a:rPr lang="en-US" sz="1400" dirty="0" smtClean="0">
                <a:solidFill>
                  <a:schemeClr val="tx1"/>
                </a:solidFill>
              </a:rPr>
              <a:t> et al., 2017.</a:t>
            </a:r>
            <a:endParaRPr lang="en-US" sz="1400" dirty="0">
              <a:solidFill>
                <a:schemeClr val="tx1"/>
              </a:solidFill>
            </a:endParaRPr>
          </a:p>
        </p:txBody>
      </p:sp>
      <p:sp>
        <p:nvSpPr>
          <p:cNvPr id="87" name="Rectangle 86"/>
          <p:cNvSpPr/>
          <p:nvPr/>
        </p:nvSpPr>
        <p:spPr>
          <a:xfrm>
            <a:off x="1010980" y="6620647"/>
            <a:ext cx="1175816" cy="127153"/>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smtClean="0">
                <a:solidFill>
                  <a:schemeClr val="tx1"/>
                </a:solidFill>
              </a:rPr>
              <a:t>**</a:t>
            </a:r>
            <a:endParaRPr lang="en-US" sz="2800" dirty="0">
              <a:solidFill>
                <a:schemeClr val="tx1"/>
              </a:solidFill>
            </a:endParaRPr>
          </a:p>
        </p:txBody>
      </p:sp>
      <p:sp>
        <p:nvSpPr>
          <p:cNvPr id="93" name="Rectangle 92"/>
          <p:cNvSpPr/>
          <p:nvPr/>
        </p:nvSpPr>
        <p:spPr>
          <a:xfrm>
            <a:off x="1752340" y="6470423"/>
            <a:ext cx="3748495" cy="306884"/>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rPr>
              <a:t>Lee et al., 2016.</a:t>
            </a:r>
            <a:endParaRPr lang="en-US" sz="1400" dirty="0">
              <a:solidFill>
                <a:schemeClr val="tx1"/>
              </a:solidFill>
            </a:endParaRPr>
          </a:p>
        </p:txBody>
      </p:sp>
    </p:spTree>
    <p:extLst>
      <p:ext uri="{BB962C8B-B14F-4D97-AF65-F5344CB8AC3E}">
        <p14:creationId xmlns:p14="http://schemas.microsoft.com/office/powerpoint/2010/main" val="189316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randombar(horizontal)">
                                      <p:cBhvr>
                                        <p:cTn id="7" dur="500"/>
                                        <p:tgtEl>
                                          <p:spTgt spid="8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randombar(horizontal)">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randombar(horizontal)">
                                      <p:cBhvr>
                                        <p:cTn id="15" dur="500"/>
                                        <p:tgtEl>
                                          <p:spTgt spid="7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randombar(horizontal)">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randombar(horizontal)">
                                      <p:cBhvr>
                                        <p:cTn id="23" dur="500"/>
                                        <p:tgtEl>
                                          <p:spTgt spid="9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randombar(horizontal)">
                                      <p:cBhvr>
                                        <p:cTn id="26" dur="500"/>
                                        <p:tgtEl>
                                          <p:spTgt spid="9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randombar(horizontal)">
                                      <p:cBhvr>
                                        <p:cTn id="39" dur="500"/>
                                        <p:tgtEl>
                                          <p:spTgt spid="9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randombar(horizontal)">
                                      <p:cBhvr>
                                        <p:cTn id="56" dur="500"/>
                                        <p:tgtEl>
                                          <p:spTgt spid="45"/>
                                        </p:tgtEl>
                                      </p:cBhvr>
                                    </p:animEffect>
                                  </p:childTnLst>
                                </p:cTn>
                              </p:par>
                              <p:par>
                                <p:cTn id="57" presetID="14" presetClass="entr" presetSubtype="1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randombar(horizontal)">
                                      <p:cBhvr>
                                        <p:cTn id="59" dur="500"/>
                                        <p:tgtEl>
                                          <p:spTgt spid="4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randombar(horizontal)">
                                      <p:cBhvr>
                                        <p:cTn id="62" dur="500"/>
                                        <p:tgtEl>
                                          <p:spTgt spid="50"/>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randombar(horizontal)">
                                      <p:cBhvr>
                                        <p:cTn id="65" dur="500"/>
                                        <p:tgtEl>
                                          <p:spTgt spid="51"/>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randombar(horizontal)">
                                      <p:cBhvr>
                                        <p:cTn id="68" dur="500"/>
                                        <p:tgtEl>
                                          <p:spTgt spid="52"/>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randombar(horizontal)">
                                      <p:cBhvr>
                                        <p:cTn id="71" dur="500"/>
                                        <p:tgtEl>
                                          <p:spTgt spid="53"/>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randombar(horizontal)">
                                      <p:cBhvr>
                                        <p:cTn id="74" dur="500"/>
                                        <p:tgtEl>
                                          <p:spTgt spid="56"/>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randombar(horizontal)">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randombar(horizont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randombar(horizontal)">
                                      <p:cBhvr>
                                        <p:cTn id="87" dur="500"/>
                                        <p:tgtEl>
                                          <p:spTgt spid="62"/>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randombar(horizontal)">
                                      <p:cBhvr>
                                        <p:cTn id="90" dur="500"/>
                                        <p:tgtEl>
                                          <p:spTgt spid="94"/>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randombar(horizontal)">
                                      <p:cBhvr>
                                        <p:cTn id="95" dur="500"/>
                                        <p:tgtEl>
                                          <p:spTgt spid="4"/>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randombar(horizontal)">
                                      <p:cBhvr>
                                        <p:cTn id="98" dur="500"/>
                                        <p:tgtEl>
                                          <p:spTgt spid="27"/>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randombar(horizontal)">
                                      <p:cBhvr>
                                        <p:cTn id="101" dur="500"/>
                                        <p:tgtEl>
                                          <p:spTgt spid="61"/>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randombar(horizontal)">
                                      <p:cBhvr>
                                        <p:cTn id="104" dur="500"/>
                                        <p:tgtEl>
                                          <p:spTgt spid="11"/>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randombar(horizontal)">
                                      <p:cBhvr>
                                        <p:cTn id="107" dur="500"/>
                                        <p:tgtEl>
                                          <p:spTgt spid="64"/>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66"/>
                                        </p:tgtEl>
                                        <p:attrNameLst>
                                          <p:attrName>style.visibility</p:attrName>
                                        </p:attrNameLst>
                                      </p:cBhvr>
                                      <p:to>
                                        <p:strVal val="visible"/>
                                      </p:to>
                                    </p:set>
                                    <p:animEffect transition="in" filter="randombar(horizontal)">
                                      <p:cBhvr>
                                        <p:cTn id="110" dur="500"/>
                                        <p:tgtEl>
                                          <p:spTgt spid="66"/>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randombar(horizontal)">
                                      <p:cBhvr>
                                        <p:cTn id="113" dur="500"/>
                                        <p:tgtEl>
                                          <p:spTgt spid="67"/>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randombar(horizontal)">
                                      <p:cBhvr>
                                        <p:cTn id="116" dur="500"/>
                                        <p:tgtEl>
                                          <p:spTgt spid="68"/>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randombar(horizontal)">
                                      <p:cBhvr>
                                        <p:cTn id="121" dur="500"/>
                                        <p:tgtEl>
                                          <p:spTgt spid="42"/>
                                        </p:tgtEl>
                                      </p:cBhvr>
                                    </p:animEffect>
                                  </p:childTnLst>
                                </p:cTn>
                              </p:par>
                              <p:par>
                                <p:cTn id="122" presetID="14" presetClass="entr" presetSubtype="10"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randombar(horizontal)">
                                      <p:cBhvr>
                                        <p:cTn id="124" dur="500"/>
                                        <p:tgtEl>
                                          <p:spTgt spid="47"/>
                                        </p:tgtEl>
                                      </p:cBhvr>
                                    </p:animEffect>
                                  </p:childTnLst>
                                </p:cTn>
                              </p:par>
                              <p:par>
                                <p:cTn id="125" presetID="14" presetClass="entr" presetSubtype="10" fill="hold"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randombar(horizontal)">
                                      <p:cBhvr>
                                        <p:cTn id="127" dur="500"/>
                                        <p:tgtEl>
                                          <p:spTgt spid="75"/>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randombar(horizontal)">
                                      <p:cBhvr>
                                        <p:cTn id="130" dur="500"/>
                                        <p:tgtEl>
                                          <p:spTgt spid="76"/>
                                        </p:tgtEl>
                                      </p:cBhvr>
                                    </p:animEffect>
                                  </p:childTnLst>
                                </p:cTn>
                              </p:par>
                              <p:par>
                                <p:cTn id="131" presetID="14" presetClass="entr" presetSubtype="10"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randombar(horizontal)">
                                      <p:cBhvr>
                                        <p:cTn id="133" dur="500"/>
                                        <p:tgtEl>
                                          <p:spTgt spid="77"/>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78"/>
                                        </p:tgtEl>
                                        <p:attrNameLst>
                                          <p:attrName>style.visibility</p:attrName>
                                        </p:attrNameLst>
                                      </p:cBhvr>
                                      <p:to>
                                        <p:strVal val="visible"/>
                                      </p:to>
                                    </p:set>
                                    <p:animEffect transition="in" filter="randombar(horizontal)">
                                      <p:cBhvr>
                                        <p:cTn id="136" dur="500"/>
                                        <p:tgtEl>
                                          <p:spTgt spid="78"/>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79"/>
                                        </p:tgtEl>
                                        <p:attrNameLst>
                                          <p:attrName>style.visibility</p:attrName>
                                        </p:attrNameLst>
                                      </p:cBhvr>
                                      <p:to>
                                        <p:strVal val="visible"/>
                                      </p:to>
                                    </p:set>
                                    <p:animEffect transition="in" filter="randombar(horizontal)">
                                      <p:cBhvr>
                                        <p:cTn id="139" dur="500"/>
                                        <p:tgtEl>
                                          <p:spTgt spid="79"/>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randombar(horizontal)">
                                      <p:cBhvr>
                                        <p:cTn id="142" dur="500"/>
                                        <p:tgtEl>
                                          <p:spTgt spid="80"/>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randombar(horizontal)">
                                      <p:cBhvr>
                                        <p:cTn id="147" dur="500"/>
                                        <p:tgtEl>
                                          <p:spTgt spid="2"/>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60"/>
                                        </p:tgtEl>
                                        <p:attrNameLst>
                                          <p:attrName>style.visibility</p:attrName>
                                        </p:attrNameLst>
                                      </p:cBhvr>
                                      <p:to>
                                        <p:strVal val="visible"/>
                                      </p:to>
                                    </p:set>
                                    <p:animEffect transition="in" filter="randombar(horizontal)">
                                      <p:cBhvr>
                                        <p:cTn id="150" dur="500"/>
                                        <p:tgtEl>
                                          <p:spTgt spid="60"/>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69"/>
                                        </p:tgtEl>
                                        <p:attrNameLst>
                                          <p:attrName>style.visibility</p:attrName>
                                        </p:attrNameLst>
                                      </p:cBhvr>
                                      <p:to>
                                        <p:strVal val="visible"/>
                                      </p:to>
                                    </p:set>
                                    <p:animEffect transition="in" filter="randombar(horizontal)">
                                      <p:cBhvr>
                                        <p:cTn id="153" dur="500"/>
                                        <p:tgtEl>
                                          <p:spTgt spid="69"/>
                                        </p:tgtEl>
                                      </p:cBhvr>
                                    </p:animEffect>
                                  </p:childTnLst>
                                </p:cTn>
                              </p:par>
                              <p:par>
                                <p:cTn id="154" presetID="14" presetClass="entr" presetSubtype="10"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animEffect transition="in" filter="randombar(horizontal)">
                                      <p:cBhvr>
                                        <p:cTn id="156" dur="500"/>
                                        <p:tgtEl>
                                          <p:spTgt spid="65"/>
                                        </p:tgtEl>
                                      </p:cBhvr>
                                    </p:animEffect>
                                  </p:childTnLst>
                                </p:cTn>
                              </p:par>
                              <p:par>
                                <p:cTn id="157" presetID="14" presetClass="entr" presetSubtype="10" fill="hold" grpId="0" nodeType="withEffect">
                                  <p:stCondLst>
                                    <p:cond delay="0"/>
                                  </p:stCondLst>
                                  <p:childTnLst>
                                    <p:set>
                                      <p:cBhvr>
                                        <p:cTn id="158" dur="1" fill="hold">
                                          <p:stCondLst>
                                            <p:cond delay="0"/>
                                          </p:stCondLst>
                                        </p:cTn>
                                        <p:tgtEl>
                                          <p:spTgt spid="93"/>
                                        </p:tgtEl>
                                        <p:attrNameLst>
                                          <p:attrName>style.visibility</p:attrName>
                                        </p:attrNameLst>
                                      </p:cBhvr>
                                      <p:to>
                                        <p:strVal val="visible"/>
                                      </p:to>
                                    </p:set>
                                    <p:animEffect transition="in" filter="randombar(horizontal)">
                                      <p:cBhvr>
                                        <p:cTn id="159" dur="500"/>
                                        <p:tgtEl>
                                          <p:spTgt spid="93"/>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87"/>
                                        </p:tgtEl>
                                        <p:attrNameLst>
                                          <p:attrName>style.visibility</p:attrName>
                                        </p:attrNameLst>
                                      </p:cBhvr>
                                      <p:to>
                                        <p:strVal val="visible"/>
                                      </p:to>
                                    </p:set>
                                    <p:animEffect transition="in" filter="randombar(horizontal)">
                                      <p:cBhvr>
                                        <p:cTn id="16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4" grpId="0" animBg="1"/>
      <p:bldP spid="22" grpId="0" animBg="1"/>
      <p:bldP spid="25" grpId="0"/>
      <p:bldP spid="4" grpId="0" animBg="1"/>
      <p:bldP spid="27" grpId="0"/>
      <p:bldP spid="28" grpId="0" animBg="1"/>
      <p:bldP spid="30" grpId="0"/>
      <p:bldP spid="42" grpId="0"/>
      <p:bldP spid="45" grpId="0" animBg="1"/>
      <p:bldP spid="47" grpId="0" animBg="1"/>
      <p:bldP spid="50" grpId="0"/>
      <p:bldP spid="51" grpId="0"/>
      <p:bldP spid="52" grpId="0"/>
      <p:bldP spid="53" grpId="0"/>
      <p:bldP spid="56" grpId="0"/>
      <p:bldP spid="10" grpId="0" animBg="1"/>
      <p:bldP spid="61" grpId="0" animBg="1"/>
      <p:bldP spid="11" grpId="0" animBg="1"/>
      <p:bldP spid="64" grpId="0" animBg="1"/>
      <p:bldP spid="66" grpId="0"/>
      <p:bldP spid="67" grpId="0"/>
      <p:bldP spid="68" grpId="0"/>
      <p:bldP spid="58" grpId="0" animBg="1"/>
      <p:bldP spid="59" grpId="0" animBg="1"/>
      <p:bldP spid="5" grpId="0" animBg="1"/>
      <p:bldP spid="62" grpId="0" animBg="1"/>
      <p:bldP spid="73" grpId="0" animBg="1"/>
      <p:bldP spid="74" grpId="0"/>
      <p:bldP spid="76" grpId="0"/>
      <p:bldP spid="77" grpId="0"/>
      <p:bldP spid="78" grpId="0"/>
      <p:bldP spid="79" grpId="0"/>
      <p:bldP spid="80" grpId="0"/>
      <p:bldP spid="60" grpId="0"/>
      <p:bldP spid="2" grpId="0"/>
      <p:bldP spid="65" grpId="0" animBg="1"/>
      <p:bldP spid="69" grpId="0" animBg="1"/>
      <p:bldP spid="87"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506413"/>
          </a:xfrm>
        </p:spPr>
        <p:txBody>
          <a:bodyPr/>
          <a:lstStyle/>
          <a:p>
            <a:r>
              <a:rPr lang="en-US" dirty="0" smtClean="0">
                <a:solidFill>
                  <a:srgbClr val="C00000"/>
                </a:solidFill>
              </a:rPr>
              <a:t>Threat Model</a:t>
            </a:r>
            <a:endParaRPr lang="en-US" dirty="0">
              <a:solidFill>
                <a:srgbClr val="C00000"/>
              </a:solidFill>
            </a:endParaRPr>
          </a:p>
        </p:txBody>
      </p:sp>
      <p:sp>
        <p:nvSpPr>
          <p:cNvPr id="4" name="Rectangle 3"/>
          <p:cNvSpPr/>
          <p:nvPr/>
        </p:nvSpPr>
        <p:spPr>
          <a:xfrm>
            <a:off x="1016000" y="3892358"/>
            <a:ext cx="7315200" cy="584200"/>
          </a:xfrm>
          <a:prstGeom prst="rect">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OS</a:t>
            </a:r>
            <a:endParaRPr lang="en-US" dirty="0">
              <a:solidFill>
                <a:schemeClr val="tx1"/>
              </a:solidFill>
            </a:endParaRPr>
          </a:p>
        </p:txBody>
      </p:sp>
      <p:sp>
        <p:nvSpPr>
          <p:cNvPr id="5" name="Rectangle 4"/>
          <p:cNvSpPr/>
          <p:nvPr/>
        </p:nvSpPr>
        <p:spPr>
          <a:xfrm>
            <a:off x="1473200" y="4628958"/>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0</a:t>
            </a:r>
            <a:endParaRPr lang="en-US" dirty="0">
              <a:solidFill>
                <a:schemeClr val="tx1"/>
              </a:solidFill>
            </a:endParaRPr>
          </a:p>
        </p:txBody>
      </p:sp>
      <p:sp>
        <p:nvSpPr>
          <p:cNvPr id="7" name="Rectangle 6"/>
          <p:cNvSpPr/>
          <p:nvPr/>
        </p:nvSpPr>
        <p:spPr>
          <a:xfrm>
            <a:off x="3187700" y="4628958"/>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1</a:t>
            </a:r>
            <a:endParaRPr lang="en-US" dirty="0">
              <a:solidFill>
                <a:schemeClr val="tx1"/>
              </a:solidFill>
            </a:endParaRPr>
          </a:p>
        </p:txBody>
      </p:sp>
      <p:sp>
        <p:nvSpPr>
          <p:cNvPr id="8" name="Rectangle 7"/>
          <p:cNvSpPr/>
          <p:nvPr/>
        </p:nvSpPr>
        <p:spPr>
          <a:xfrm>
            <a:off x="4978400" y="4628958"/>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2</a:t>
            </a:r>
            <a:endParaRPr lang="en-US" dirty="0">
              <a:solidFill>
                <a:schemeClr val="tx1"/>
              </a:solidFill>
            </a:endParaRPr>
          </a:p>
        </p:txBody>
      </p:sp>
      <p:sp>
        <p:nvSpPr>
          <p:cNvPr id="9" name="Rectangle 8"/>
          <p:cNvSpPr/>
          <p:nvPr/>
        </p:nvSpPr>
        <p:spPr>
          <a:xfrm>
            <a:off x="6731000" y="4628958"/>
            <a:ext cx="1117600" cy="571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CPU 3</a:t>
            </a:r>
            <a:endParaRPr lang="en-US" dirty="0">
              <a:solidFill>
                <a:schemeClr val="tx1"/>
              </a:solidFill>
            </a:endParaRPr>
          </a:p>
        </p:txBody>
      </p:sp>
      <p:sp>
        <p:nvSpPr>
          <p:cNvPr id="10" name="TextBox 9"/>
          <p:cNvSpPr txBox="1"/>
          <p:nvPr/>
        </p:nvSpPr>
        <p:spPr>
          <a:xfrm>
            <a:off x="4288981" y="5179860"/>
            <a:ext cx="671979" cy="369332"/>
          </a:xfrm>
          <a:prstGeom prst="rect">
            <a:avLst/>
          </a:prstGeom>
          <a:noFill/>
        </p:spPr>
        <p:txBody>
          <a:bodyPr wrap="none" rtlCol="0">
            <a:spAutoFit/>
          </a:bodyPr>
          <a:lstStyle/>
          <a:p>
            <a:r>
              <a:rPr lang="en-US" smtClean="0"/>
              <a:t>CPU</a:t>
            </a:r>
            <a:endParaRPr lang="en-US"/>
          </a:p>
        </p:txBody>
      </p:sp>
      <p:sp>
        <p:nvSpPr>
          <p:cNvPr id="11" name="Rectangle 10"/>
          <p:cNvSpPr/>
          <p:nvPr/>
        </p:nvSpPr>
        <p:spPr>
          <a:xfrm>
            <a:off x="1016000" y="2076258"/>
            <a:ext cx="3416300" cy="17018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p:txBody>
      </p:sp>
      <p:sp>
        <p:nvSpPr>
          <p:cNvPr id="12" name="Rectangle 11"/>
          <p:cNvSpPr/>
          <p:nvPr/>
        </p:nvSpPr>
        <p:spPr>
          <a:xfrm>
            <a:off x="5956300" y="2076258"/>
            <a:ext cx="1028700" cy="16891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3" name="Rectangle 12"/>
          <p:cNvSpPr/>
          <p:nvPr/>
        </p:nvSpPr>
        <p:spPr>
          <a:xfrm>
            <a:off x="7143750" y="2076258"/>
            <a:ext cx="1028700" cy="1689100"/>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Process</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p:cNvSpPr/>
          <p:nvPr/>
        </p:nvSpPr>
        <p:spPr>
          <a:xfrm>
            <a:off x="1158431" y="2417571"/>
            <a:ext cx="1511300" cy="120963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Enclave</a:t>
            </a:r>
            <a:endParaRPr lang="en-US" sz="1400" dirty="0"/>
          </a:p>
        </p:txBody>
      </p:sp>
      <p:sp>
        <p:nvSpPr>
          <p:cNvPr id="18" name="Rectangle 17"/>
          <p:cNvSpPr/>
          <p:nvPr/>
        </p:nvSpPr>
        <p:spPr>
          <a:xfrm>
            <a:off x="2828481" y="2417571"/>
            <a:ext cx="1438719" cy="120963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Untrusted Components</a:t>
            </a:r>
            <a:endParaRPr lang="en-US" sz="1400" dirty="0">
              <a:solidFill>
                <a:schemeClr val="tx1"/>
              </a:solidFill>
            </a:endParaRPr>
          </a:p>
        </p:txBody>
      </p:sp>
      <p:sp>
        <p:nvSpPr>
          <p:cNvPr id="20" name="TextBox 19"/>
          <p:cNvSpPr txBox="1"/>
          <p:nvPr/>
        </p:nvSpPr>
        <p:spPr>
          <a:xfrm>
            <a:off x="4858310" y="3459526"/>
            <a:ext cx="415498" cy="369332"/>
          </a:xfrm>
          <a:prstGeom prst="rect">
            <a:avLst/>
          </a:prstGeom>
          <a:noFill/>
        </p:spPr>
        <p:txBody>
          <a:bodyPr wrap="none" rtlCol="0">
            <a:spAutoFit/>
          </a:bodyPr>
          <a:lstStyle/>
          <a:p>
            <a:r>
              <a:rPr lang="is-IS" dirty="0" smtClean="0"/>
              <a:t>…</a:t>
            </a:r>
            <a:endParaRPr lang="en-US"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5130" y="3697952"/>
            <a:ext cx="954760" cy="954760"/>
          </a:xfrm>
          <a:prstGeom prst="rect">
            <a:avLst/>
          </a:prstGeom>
        </p:spPr>
      </p:pic>
      <p:pic>
        <p:nvPicPr>
          <p:cNvPr id="23" name="Picture 22"/>
          <p:cNvPicPr>
            <a:picLocks noChangeAspect="1"/>
          </p:cNvPicPr>
          <p:nvPr/>
        </p:nvPicPr>
        <p:blipFill>
          <a:blip r:embed="rId4"/>
          <a:stretch>
            <a:fillRect/>
          </a:stretch>
        </p:blipFill>
        <p:spPr>
          <a:xfrm rot="15882924">
            <a:off x="2473711" y="3202675"/>
            <a:ext cx="917265" cy="880575"/>
          </a:xfrm>
          <a:prstGeom prst="rect">
            <a:avLst/>
          </a:prstGeom>
        </p:spPr>
      </p:pic>
      <p:pic>
        <p:nvPicPr>
          <p:cNvPr id="24" name="Picture 23"/>
          <p:cNvPicPr>
            <a:picLocks noChangeAspect="1"/>
          </p:cNvPicPr>
          <p:nvPr/>
        </p:nvPicPr>
        <p:blipFill>
          <a:blip r:embed="rId4"/>
          <a:stretch>
            <a:fillRect/>
          </a:stretch>
        </p:blipFill>
        <p:spPr>
          <a:xfrm rot="15882924">
            <a:off x="2075725" y="3618975"/>
            <a:ext cx="917265" cy="880575"/>
          </a:xfrm>
          <a:prstGeom prst="rect">
            <a:avLst/>
          </a:prstGeom>
        </p:spPr>
      </p:pic>
      <p:sp>
        <p:nvSpPr>
          <p:cNvPr id="25" name="TextBox 24"/>
          <p:cNvSpPr txBox="1"/>
          <p:nvPr/>
        </p:nvSpPr>
        <p:spPr>
          <a:xfrm>
            <a:off x="2843774" y="3330274"/>
            <a:ext cx="1138453" cy="307777"/>
          </a:xfrm>
          <a:prstGeom prst="rect">
            <a:avLst/>
          </a:prstGeom>
          <a:noFill/>
        </p:spPr>
        <p:txBody>
          <a:bodyPr wrap="none" rtlCol="0">
            <a:spAutoFit/>
          </a:bodyPr>
          <a:lstStyle/>
          <a:p>
            <a:r>
              <a:rPr lang="en-US" sz="1400" b="1" dirty="0" smtClean="0">
                <a:solidFill>
                  <a:srgbClr val="BB0000"/>
                </a:solidFill>
              </a:rPr>
              <a:t>Page faults</a:t>
            </a:r>
            <a:endParaRPr lang="en-US" sz="1400" b="1" dirty="0">
              <a:solidFill>
                <a:srgbClr val="BB0000"/>
              </a:solidFill>
            </a:endParaRPr>
          </a:p>
        </p:txBody>
      </p:sp>
      <p:sp>
        <p:nvSpPr>
          <p:cNvPr id="26" name="TextBox 25"/>
          <p:cNvSpPr txBox="1"/>
          <p:nvPr/>
        </p:nvSpPr>
        <p:spPr>
          <a:xfrm>
            <a:off x="2494766" y="3845259"/>
            <a:ext cx="1019831" cy="307777"/>
          </a:xfrm>
          <a:prstGeom prst="rect">
            <a:avLst/>
          </a:prstGeom>
          <a:noFill/>
        </p:spPr>
        <p:txBody>
          <a:bodyPr wrap="none" rtlCol="0">
            <a:spAutoFit/>
          </a:bodyPr>
          <a:lstStyle/>
          <a:p>
            <a:r>
              <a:rPr lang="en-US" sz="1400" b="1" dirty="0" smtClean="0">
                <a:solidFill>
                  <a:srgbClr val="BB0000"/>
                </a:solidFill>
              </a:rPr>
              <a:t>Interrupts</a:t>
            </a:r>
            <a:endParaRPr lang="en-US" sz="1400" b="1" dirty="0">
              <a:solidFill>
                <a:srgbClr val="BB0000"/>
              </a:solidFill>
            </a:endParaRPr>
          </a:p>
        </p:txBody>
      </p:sp>
      <p:sp>
        <p:nvSpPr>
          <p:cNvPr id="28" name="Snip Single Corner Rectangle 27"/>
          <p:cNvSpPr/>
          <p:nvPr/>
        </p:nvSpPr>
        <p:spPr>
          <a:xfrm>
            <a:off x="1960915" y="2053756"/>
            <a:ext cx="1372214" cy="755611"/>
          </a:xfrm>
          <a:prstGeom prst="snip1Rect">
            <a:avLst/>
          </a:prstGeom>
          <a:ln>
            <a:solidFill>
              <a:srgbClr val="BB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rgbClr val="BB0000"/>
                </a:solidFill>
              </a:rPr>
              <a:t>Secret</a:t>
            </a:r>
            <a:endParaRPr lang="en-US" sz="1400" b="1" dirty="0">
              <a:solidFill>
                <a:srgbClr val="BB0000"/>
              </a:solidFill>
            </a:endParaRPr>
          </a:p>
        </p:txBody>
      </p:sp>
      <p:sp>
        <p:nvSpPr>
          <p:cNvPr id="22" name="Rectangle 21"/>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5"/>
          <a:stretch>
            <a:fillRect/>
          </a:stretch>
        </p:blipFill>
        <p:spPr>
          <a:xfrm>
            <a:off x="7215875" y="460179"/>
            <a:ext cx="1736270" cy="490685"/>
          </a:xfrm>
          <a:prstGeom prst="rect">
            <a:avLst/>
          </a:prstGeom>
        </p:spPr>
      </p:pic>
      <p:pic>
        <p:nvPicPr>
          <p:cNvPr id="29" name="Picture 28"/>
          <p:cNvPicPr>
            <a:picLocks noChangeAspect="1"/>
          </p:cNvPicPr>
          <p:nvPr/>
        </p:nvPicPr>
        <p:blipFill>
          <a:blip r:embed="rId6"/>
          <a:stretch>
            <a:fillRect/>
          </a:stretch>
        </p:blipFill>
        <p:spPr>
          <a:xfrm>
            <a:off x="0" y="401971"/>
            <a:ext cx="3162300" cy="574963"/>
          </a:xfrm>
          <a:prstGeom prst="rect">
            <a:avLst/>
          </a:prstGeom>
        </p:spPr>
      </p:pic>
      <p:sp>
        <p:nvSpPr>
          <p:cNvPr id="30" name="Rectangle 29"/>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62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
                                        <p:tgtEl>
                                          <p:spTgt spid="23"/>
                                        </p:tgtEl>
                                      </p:cBhvr>
                                    </p:animEffect>
                                  </p:childTnLst>
                                </p:cTn>
                              </p:par>
                              <p:par>
                                <p:cTn id="16" presetID="0" presetClass="path" presetSubtype="0" accel="50000" decel="50000" fill="hold" grpId="0" nodeType="withEffect">
                                  <p:stCondLst>
                                    <p:cond delay="0"/>
                                  </p:stCondLst>
                                  <p:childTnLst>
                                    <p:animMotion origin="layout" path="M -2.77778E-7 -1.85185E-6 L -0.09132 -0.08379 " pathEditMode="relative" rAng="0" ptsTypes="AA">
                                      <p:cBhvr>
                                        <p:cTn id="17" dur="400" fill="hold"/>
                                        <p:tgtEl>
                                          <p:spTgt spid="25"/>
                                        </p:tgtEl>
                                        <p:attrNameLst>
                                          <p:attrName>ppt_x</p:attrName>
                                          <p:attrName>ppt_y</p:attrName>
                                        </p:attrNameLst>
                                      </p:cBhvr>
                                      <p:rCtr x="-4566" y="-4190"/>
                                    </p:animMotion>
                                  </p:childTnLst>
                                </p:cTn>
                              </p:par>
                              <p:par>
                                <p:cTn id="18" presetID="0" presetClass="path" presetSubtype="0" accel="50000" decel="50000" fill="hold" nodeType="withEffect">
                                  <p:stCondLst>
                                    <p:cond delay="0"/>
                                  </p:stCondLst>
                                  <p:childTnLst>
                                    <p:animMotion origin="layout" path="M 2.77778E-7 1.48148E-6 L -0.09132 -0.0838 " pathEditMode="relative" rAng="0" ptsTypes="AA">
                                      <p:cBhvr>
                                        <p:cTn id="19" dur="400" fill="hold"/>
                                        <p:tgtEl>
                                          <p:spTgt spid="23"/>
                                        </p:tgtEl>
                                        <p:attrNameLst>
                                          <p:attrName>ppt_x</p:attrName>
                                          <p:attrName>ppt_y</p:attrName>
                                        </p:attrNameLst>
                                      </p:cBhvr>
                                      <p:rCtr x="-4566" y="-4190"/>
                                    </p:animMotion>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
                                        <p:tgtEl>
                                          <p:spTgt spid="24"/>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
                                        <p:tgtEl>
                                          <p:spTgt spid="26"/>
                                        </p:tgtEl>
                                      </p:cBhvr>
                                    </p:animEffect>
                                  </p:childTnLst>
                                </p:cTn>
                              </p:par>
                              <p:par>
                                <p:cTn id="28" presetID="0" presetClass="path" presetSubtype="0" accel="50000" decel="50000" fill="hold" nodeType="withEffect">
                                  <p:stCondLst>
                                    <p:cond delay="0"/>
                                  </p:stCondLst>
                                  <p:childTnLst>
                                    <p:animMotion origin="layout" path="M -3.33333E-6 1.85185E-6 L -0.10555 -0.08935 " pathEditMode="relative" rAng="0" ptsTypes="AA">
                                      <p:cBhvr>
                                        <p:cTn id="29" dur="400" fill="hold"/>
                                        <p:tgtEl>
                                          <p:spTgt spid="24"/>
                                        </p:tgtEl>
                                        <p:attrNameLst>
                                          <p:attrName>ppt_x</p:attrName>
                                          <p:attrName>ppt_y</p:attrName>
                                        </p:attrNameLst>
                                      </p:cBhvr>
                                      <p:rCtr x="-5278" y="-4468"/>
                                    </p:animMotion>
                                  </p:childTnLst>
                                </p:cTn>
                              </p:par>
                              <p:par>
                                <p:cTn id="30" presetID="0" presetClass="path" presetSubtype="0" accel="50000" decel="50000" fill="hold" grpId="0" nodeType="withEffect">
                                  <p:stCondLst>
                                    <p:cond delay="0"/>
                                  </p:stCondLst>
                                  <p:childTnLst>
                                    <p:animMotion origin="layout" path="M 4.16667E-6 -1.85185E-6 L -0.10556 -0.08935 " pathEditMode="relative" rAng="0" ptsTypes="AA">
                                      <p:cBhvr>
                                        <p:cTn id="31" dur="400" fill="hold"/>
                                        <p:tgtEl>
                                          <p:spTgt spid="26"/>
                                        </p:tgtEl>
                                        <p:attrNameLst>
                                          <p:attrName>ppt_x</p:attrName>
                                          <p:attrName>ppt_y</p:attrName>
                                        </p:attrNameLst>
                                      </p:cBhvr>
                                      <p:rCtr x="-5278" y="-4468"/>
                                    </p:animMotion>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1"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
                                        <p:tgtEl>
                                          <p:spTgt spid="28"/>
                                        </p:tgtEl>
                                      </p:cBhvr>
                                    </p:animEffect>
                                  </p:childTnLst>
                                </p:cTn>
                              </p:par>
                              <p:par>
                                <p:cTn id="37" presetID="0" presetClass="path" presetSubtype="0" accel="50000" decel="50000" fill="hold" grpId="0" nodeType="withEffect">
                                  <p:stCondLst>
                                    <p:cond delay="0"/>
                                  </p:stCondLst>
                                  <p:childTnLst>
                                    <p:animMotion origin="layout" path="M 2.77778E-7 3.7037E-7 L 0.27066 0.18866 " pathEditMode="relative" rAng="0" ptsTypes="AA">
                                      <p:cBhvr>
                                        <p:cTn id="38" dur="400" fill="hold"/>
                                        <p:tgtEl>
                                          <p:spTgt spid="28"/>
                                        </p:tgtEl>
                                        <p:attrNameLst>
                                          <p:attrName>ppt_x</p:attrName>
                                          <p:attrName>ppt_y</p:attrName>
                                        </p:attrNameLst>
                                      </p:cBhvr>
                                      <p:rCtr x="13524" y="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4525963"/>
          </a:xfrm>
        </p:spPr>
        <p:txBody>
          <a:bodyPr/>
          <a:lstStyle/>
          <a:p>
            <a:r>
              <a:rPr lang="en-US" dirty="0">
                <a:solidFill>
                  <a:srgbClr val="C00000"/>
                </a:solidFill>
              </a:rPr>
              <a:t>Déjà </a:t>
            </a:r>
            <a:r>
              <a:rPr lang="en-US" dirty="0" smtClean="0">
                <a:solidFill>
                  <a:srgbClr val="C00000"/>
                </a:solidFill>
              </a:rPr>
              <a:t>Vu: Intuition</a:t>
            </a:r>
            <a:endParaRPr lang="en-US" dirty="0" smtClean="0">
              <a:solidFill>
                <a:srgbClr val="636D6E"/>
              </a:solidFill>
            </a:endParaRPr>
          </a:p>
          <a:p>
            <a:pPr marL="457200" lvl="1" indent="-457200">
              <a:buFont typeface="Arial" charset="0"/>
              <a:buChar char="•"/>
            </a:pPr>
            <a:r>
              <a:rPr lang="en-US" dirty="0" smtClean="0">
                <a:solidFill>
                  <a:schemeClr val="tx1"/>
                </a:solidFill>
              </a:rPr>
              <a:t>Exception-based attacks and interrupt-based </a:t>
            </a:r>
            <a:r>
              <a:rPr lang="en-US" dirty="0">
                <a:solidFill>
                  <a:schemeClr val="tx1"/>
                </a:solidFill>
              </a:rPr>
              <a:t>a</a:t>
            </a:r>
            <a:r>
              <a:rPr lang="en-US" dirty="0" smtClean="0">
                <a:solidFill>
                  <a:schemeClr val="tx1"/>
                </a:solidFill>
              </a:rPr>
              <a:t>ttacks yield large number of AEXs</a:t>
            </a:r>
          </a:p>
          <a:p>
            <a:pPr marL="457200" lvl="1" indent="-457200">
              <a:buFont typeface="Arial" charset="0"/>
              <a:buChar char="•"/>
            </a:pPr>
            <a:r>
              <a:rPr lang="en-US" dirty="0" smtClean="0">
                <a:solidFill>
                  <a:schemeClr val="tx1"/>
                </a:solidFill>
              </a:rPr>
              <a:t>Shielded </a:t>
            </a:r>
            <a:r>
              <a:rPr lang="en-US" dirty="0">
                <a:solidFill>
                  <a:schemeClr val="tx1"/>
                </a:solidFill>
              </a:rPr>
              <a:t>e</a:t>
            </a:r>
            <a:r>
              <a:rPr lang="en-US" dirty="0" smtClean="0">
                <a:solidFill>
                  <a:schemeClr val="tx1"/>
                </a:solidFill>
              </a:rPr>
              <a:t>xecution will be slowed down significantly when under attack</a:t>
            </a: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5" name="Picture 4"/>
          <p:cNvPicPr>
            <a:picLocks noChangeAspect="1"/>
          </p:cNvPicPr>
          <p:nvPr/>
        </p:nvPicPr>
        <p:blipFill>
          <a:blip r:embed="rId4"/>
          <a:stretch>
            <a:fillRect/>
          </a:stretch>
        </p:blipFill>
        <p:spPr>
          <a:xfrm>
            <a:off x="0" y="401971"/>
            <a:ext cx="3162300" cy="574963"/>
          </a:xfrm>
          <a:prstGeom prst="rect">
            <a:avLst/>
          </a:prstGeom>
        </p:spPr>
      </p:pic>
      <p:sp>
        <p:nvSpPr>
          <p:cNvPr id="6" name="Rectangle 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7848" y="4190175"/>
            <a:ext cx="9037121" cy="1130300"/>
          </a:xfrm>
          <a:prstGeom prst="rect">
            <a:avLst/>
          </a:prstGeom>
          <a:noFill/>
          <a:ln w="28575">
            <a:solidFill>
              <a:srgbClr val="BB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rgbClr val="C00000"/>
                </a:solidFill>
              </a:rPr>
              <a:t>Déjà </a:t>
            </a:r>
            <a:r>
              <a:rPr lang="en-US" sz="2800" dirty="0" smtClean="0">
                <a:solidFill>
                  <a:srgbClr val="C00000"/>
                </a:solidFill>
              </a:rPr>
              <a:t>Vu: a software framework to detect privileged side-channel attacks by </a:t>
            </a:r>
            <a:r>
              <a:rPr lang="en-US" sz="2800" smtClean="0">
                <a:solidFill>
                  <a:srgbClr val="C00000"/>
                </a:solidFill>
              </a:rPr>
              <a:t>measuring program execution </a:t>
            </a:r>
            <a:r>
              <a:rPr lang="en-US" sz="2800" dirty="0" smtClean="0">
                <a:solidFill>
                  <a:srgbClr val="C00000"/>
                </a:solidFill>
              </a:rPr>
              <a:t>time</a:t>
            </a:r>
            <a:endParaRPr lang="en-US" sz="2800" dirty="0">
              <a:solidFill>
                <a:srgbClr val="C00000"/>
              </a:solidFill>
            </a:endParaRPr>
          </a:p>
        </p:txBody>
      </p:sp>
    </p:spTree>
    <p:extLst>
      <p:ext uri="{BB962C8B-B14F-4D97-AF65-F5344CB8AC3E}">
        <p14:creationId xmlns:p14="http://schemas.microsoft.com/office/powerpoint/2010/main" val="70270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1155191"/>
          </a:xfrm>
        </p:spPr>
        <p:txBody>
          <a:bodyPr/>
          <a:lstStyle/>
          <a:p>
            <a:r>
              <a:rPr lang="en-US" dirty="0">
                <a:solidFill>
                  <a:srgbClr val="C00000"/>
                </a:solidFill>
              </a:rPr>
              <a:t>Déjà </a:t>
            </a:r>
            <a:r>
              <a:rPr lang="en-US" dirty="0" smtClean="0">
                <a:solidFill>
                  <a:srgbClr val="C00000"/>
                </a:solidFill>
              </a:rPr>
              <a:t>Vu: Time </a:t>
            </a:r>
            <a:r>
              <a:rPr lang="en-US" dirty="0">
                <a:solidFill>
                  <a:srgbClr val="C00000"/>
                </a:solidFill>
              </a:rPr>
              <a:t>M</a:t>
            </a:r>
            <a:r>
              <a:rPr lang="en-US" dirty="0" smtClean="0">
                <a:solidFill>
                  <a:srgbClr val="C00000"/>
                </a:solidFill>
              </a:rPr>
              <a:t>easurement</a:t>
            </a: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5" name="Picture 4"/>
          <p:cNvPicPr>
            <a:picLocks noChangeAspect="1"/>
          </p:cNvPicPr>
          <p:nvPr/>
        </p:nvPicPr>
        <p:blipFill>
          <a:blip r:embed="rId4"/>
          <a:stretch>
            <a:fillRect/>
          </a:stretch>
        </p:blipFill>
        <p:spPr>
          <a:xfrm>
            <a:off x="0" y="401971"/>
            <a:ext cx="3162300" cy="574963"/>
          </a:xfrm>
          <a:prstGeom prst="rect">
            <a:avLst/>
          </a:prstGeom>
        </p:spPr>
      </p:pic>
      <p:sp>
        <p:nvSpPr>
          <p:cNvPr id="6" name="Rectangle 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435608" y="2069591"/>
            <a:ext cx="2990088" cy="33680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Program/Function Level</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Rectangle 8"/>
          <p:cNvSpPr/>
          <p:nvPr/>
        </p:nvSpPr>
        <p:spPr>
          <a:xfrm>
            <a:off x="4584937" y="2069591"/>
            <a:ext cx="2990088" cy="336806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Basic Block Level</a:t>
            </a: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p:cNvSpPr/>
          <p:nvPr/>
        </p:nvSpPr>
        <p:spPr>
          <a:xfrm>
            <a:off x="4662013" y="3753623"/>
            <a:ext cx="2807208" cy="1397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p:cNvSpPr/>
          <p:nvPr/>
        </p:nvSpPr>
        <p:spPr>
          <a:xfrm>
            <a:off x="1537208" y="3753623"/>
            <a:ext cx="2807208" cy="1397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charset="0"/>
              <a:buChar char="•"/>
            </a:pPr>
            <a:r>
              <a:rPr lang="en-US" dirty="0">
                <a:solidFill>
                  <a:schemeClr val="tx1"/>
                </a:solidFill>
              </a:rPr>
              <a:t>C</a:t>
            </a:r>
            <a:r>
              <a:rPr lang="en-US" dirty="0" smtClean="0">
                <a:solidFill>
                  <a:schemeClr val="tx1"/>
                </a:solidFill>
              </a:rPr>
              <a:t>oarse grained</a:t>
            </a:r>
            <a:endParaRPr lang="en-US" dirty="0">
              <a:solidFill>
                <a:schemeClr val="tx1"/>
              </a:solidFill>
            </a:endParaRPr>
          </a:p>
          <a:p>
            <a:pPr marL="285750" indent="-285750">
              <a:buFont typeface="Arial" charset="0"/>
              <a:buChar char="•"/>
            </a:pPr>
            <a:r>
              <a:rPr lang="en-US" dirty="0">
                <a:solidFill>
                  <a:schemeClr val="tx1"/>
                </a:solidFill>
              </a:rPr>
              <a:t>Input-dependent</a:t>
            </a:r>
          </a:p>
        </p:txBody>
      </p:sp>
      <p:pic>
        <p:nvPicPr>
          <p:cNvPr id="19" name="Picture 18"/>
          <p:cNvPicPr>
            <a:picLocks noChangeAspect="1"/>
          </p:cNvPicPr>
          <p:nvPr/>
        </p:nvPicPr>
        <p:blipFill>
          <a:blip r:embed="rId5"/>
          <a:stretch>
            <a:fillRect/>
          </a:stretch>
        </p:blipFill>
        <p:spPr>
          <a:xfrm>
            <a:off x="5383213" y="3966179"/>
            <a:ext cx="1377950" cy="1103458"/>
          </a:xfrm>
          <a:prstGeom prst="rect">
            <a:avLst/>
          </a:prstGeom>
        </p:spPr>
      </p:pic>
      <p:sp>
        <p:nvSpPr>
          <p:cNvPr id="20" name="Rectangle 19"/>
          <p:cNvSpPr/>
          <p:nvPr/>
        </p:nvSpPr>
        <p:spPr>
          <a:xfrm>
            <a:off x="4663440" y="3758184"/>
            <a:ext cx="2807208" cy="1397000"/>
          </a:xfrm>
          <a:prstGeom prst="rect">
            <a:avLst/>
          </a:prstGeom>
          <a:solidFill>
            <a:schemeClr val="bg1"/>
          </a:solidFill>
          <a:ln w="28575">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charset="0"/>
              <a:buChar char="•"/>
            </a:pPr>
            <a:r>
              <a:rPr lang="en-US" b="1" dirty="0" smtClean="0">
                <a:solidFill>
                  <a:schemeClr val="tx1"/>
                </a:solidFill>
              </a:rPr>
              <a:t>Fine grained</a:t>
            </a:r>
          </a:p>
          <a:p>
            <a:pPr marL="285750" indent="-285750">
              <a:buFont typeface="Arial" charset="0"/>
              <a:buChar char="•"/>
            </a:pPr>
            <a:r>
              <a:rPr lang="en-US" b="1" dirty="0" smtClean="0">
                <a:solidFill>
                  <a:schemeClr val="tx1"/>
                </a:solidFill>
              </a:rPr>
              <a:t>Input-independent</a:t>
            </a:r>
            <a:endParaRPr lang="en-US" b="1" dirty="0">
              <a:solidFill>
                <a:schemeClr val="tx1"/>
              </a:solidFill>
            </a:endParaRPr>
          </a:p>
        </p:txBody>
      </p:sp>
      <p:pic>
        <p:nvPicPr>
          <p:cNvPr id="21" name="Picture 20"/>
          <p:cNvPicPr>
            <a:picLocks noChangeAspect="1"/>
          </p:cNvPicPr>
          <p:nvPr/>
        </p:nvPicPr>
        <p:blipFill>
          <a:blip r:embed="rId6"/>
          <a:stretch>
            <a:fillRect/>
          </a:stretch>
        </p:blipFill>
        <p:spPr>
          <a:xfrm>
            <a:off x="7032949" y="4230876"/>
            <a:ext cx="421799" cy="224055"/>
          </a:xfrm>
          <a:prstGeom prst="rect">
            <a:avLst/>
          </a:prstGeom>
        </p:spPr>
      </p:pic>
      <p:pic>
        <p:nvPicPr>
          <p:cNvPr id="18" name="Picture 17"/>
          <p:cNvPicPr>
            <a:picLocks noChangeAspect="1"/>
          </p:cNvPicPr>
          <p:nvPr/>
        </p:nvPicPr>
        <p:blipFill>
          <a:blip r:embed="rId6"/>
          <a:stretch>
            <a:fillRect/>
          </a:stretch>
        </p:blipFill>
        <p:spPr>
          <a:xfrm>
            <a:off x="7032999" y="4517908"/>
            <a:ext cx="421799" cy="236603"/>
          </a:xfrm>
          <a:prstGeom prst="rect">
            <a:avLst/>
          </a:prstGeom>
        </p:spPr>
      </p:pic>
      <p:pic>
        <p:nvPicPr>
          <p:cNvPr id="22" name="Picture 21"/>
          <p:cNvPicPr>
            <a:picLocks noChangeAspect="1"/>
          </p:cNvPicPr>
          <p:nvPr/>
        </p:nvPicPr>
        <p:blipFill>
          <a:blip r:embed="rId7"/>
          <a:stretch>
            <a:fillRect/>
          </a:stretch>
        </p:blipFill>
        <p:spPr>
          <a:xfrm>
            <a:off x="3905798" y="4220604"/>
            <a:ext cx="259541" cy="259541"/>
          </a:xfrm>
          <a:prstGeom prst="rect">
            <a:avLst/>
          </a:prstGeom>
        </p:spPr>
      </p:pic>
      <p:pic>
        <p:nvPicPr>
          <p:cNvPr id="23" name="Picture 22"/>
          <p:cNvPicPr>
            <a:picLocks noChangeAspect="1"/>
          </p:cNvPicPr>
          <p:nvPr/>
        </p:nvPicPr>
        <p:blipFill>
          <a:blip r:embed="rId7"/>
          <a:stretch>
            <a:fillRect/>
          </a:stretch>
        </p:blipFill>
        <p:spPr>
          <a:xfrm>
            <a:off x="3905798" y="4517908"/>
            <a:ext cx="259541" cy="259541"/>
          </a:xfrm>
          <a:prstGeom prst="rect">
            <a:avLst/>
          </a:prstGeom>
        </p:spPr>
      </p:pic>
    </p:spTree>
    <p:extLst>
      <p:ext uri="{BB962C8B-B14F-4D97-AF65-F5344CB8AC3E}">
        <p14:creationId xmlns:p14="http://schemas.microsoft.com/office/powerpoint/2010/main" val="1866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5" y="914400"/>
            <a:ext cx="8641249" cy="609092"/>
          </a:xfrm>
        </p:spPr>
        <p:txBody>
          <a:bodyPr/>
          <a:lstStyle/>
          <a:p>
            <a:r>
              <a:rPr lang="en-US" dirty="0" smtClean="0">
                <a:solidFill>
                  <a:srgbClr val="C00000"/>
                </a:solidFill>
              </a:rPr>
              <a:t>Timed Execution </a:t>
            </a:r>
            <a:r>
              <a:rPr lang="en-US" smtClean="0">
                <a:solidFill>
                  <a:srgbClr val="C00000"/>
                </a:solidFill>
              </a:rPr>
              <a:t>by Program Instrumentation</a:t>
            </a:r>
            <a:endParaRPr lang="en-US" dirty="0" smtClean="0">
              <a:solidFill>
                <a:srgbClr val="C00000"/>
              </a:solidFill>
            </a:endParaRPr>
          </a:p>
        </p:txBody>
      </p:sp>
      <p:sp>
        <p:nvSpPr>
          <p:cNvPr id="3" name="Rectangle 2"/>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7215875" y="460179"/>
            <a:ext cx="1736270" cy="490685"/>
          </a:xfrm>
          <a:prstGeom prst="rect">
            <a:avLst/>
          </a:prstGeom>
        </p:spPr>
      </p:pic>
      <p:pic>
        <p:nvPicPr>
          <p:cNvPr id="5" name="Picture 4"/>
          <p:cNvPicPr>
            <a:picLocks noChangeAspect="1"/>
          </p:cNvPicPr>
          <p:nvPr/>
        </p:nvPicPr>
        <p:blipFill>
          <a:blip r:embed="rId4"/>
          <a:stretch>
            <a:fillRect/>
          </a:stretch>
        </p:blipFill>
        <p:spPr>
          <a:xfrm>
            <a:off x="0" y="401971"/>
            <a:ext cx="3162300" cy="574963"/>
          </a:xfrm>
          <a:prstGeom prst="rect">
            <a:avLst/>
          </a:prstGeom>
        </p:spPr>
      </p:pic>
      <p:sp>
        <p:nvSpPr>
          <p:cNvPr id="6" name="Rectangle 5"/>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164592" y="1855092"/>
            <a:ext cx="6391314" cy="3491607"/>
            <a:chOff x="267355" y="1855092"/>
            <a:chExt cx="6391314" cy="3491607"/>
          </a:xfrm>
        </p:grpSpPr>
        <p:cxnSp>
          <p:nvCxnSpPr>
            <p:cNvPr id="9" name="Straight Connector 8"/>
            <p:cNvCxnSpPr/>
            <p:nvPr/>
          </p:nvCxnSpPr>
          <p:spPr>
            <a:xfrm>
              <a:off x="379315" y="4436365"/>
              <a:ext cx="6249835"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2430" y="4090427"/>
              <a:ext cx="986167" cy="276999"/>
            </a:xfrm>
            <a:prstGeom prst="rect">
              <a:avLst/>
            </a:prstGeom>
            <a:noFill/>
          </p:spPr>
          <p:txBody>
            <a:bodyPr wrap="none" rtlCol="0">
              <a:spAutoFit/>
            </a:bodyPr>
            <a:lstStyle/>
            <a:p>
              <a:pPr algn="ctr"/>
              <a:r>
                <a:rPr lang="en-US" sz="1200" smtClean="0"/>
                <a:t>User Space</a:t>
              </a:r>
              <a:endParaRPr lang="en-US" sz="1200" dirty="0" smtClean="0"/>
            </a:p>
          </p:txBody>
        </p:sp>
        <p:sp>
          <p:nvSpPr>
            <p:cNvPr id="12" name="Oval 11"/>
            <p:cNvSpPr/>
            <p:nvPr/>
          </p:nvSpPr>
          <p:spPr>
            <a:xfrm>
              <a:off x="2444086" y="2371018"/>
              <a:ext cx="647203" cy="367225"/>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13" name="Oval 12"/>
            <p:cNvSpPr/>
            <p:nvPr/>
          </p:nvSpPr>
          <p:spPr>
            <a:xfrm>
              <a:off x="3165021" y="3607972"/>
              <a:ext cx="647203" cy="367225"/>
            </a:xfrm>
            <a:prstGeom prst="ellipse">
              <a:avLst/>
            </a:prstGeom>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
          <p:nvSpPr>
            <p:cNvPr id="16" name="Oval 15"/>
            <p:cNvSpPr/>
            <p:nvPr/>
          </p:nvSpPr>
          <p:spPr>
            <a:xfrm>
              <a:off x="3165021" y="2947205"/>
              <a:ext cx="647203" cy="367225"/>
            </a:xfrm>
            <a:prstGeom prst="ellipse">
              <a:avLst/>
            </a:prstGeom>
            <a:gradFill>
              <a:gsLst>
                <a:gs pos="0">
                  <a:schemeClr val="accent1">
                    <a:tint val="100000"/>
                    <a:shade val="100000"/>
                    <a:satMod val="130000"/>
                  </a:schemeClr>
                </a:gs>
                <a:gs pos="100000">
                  <a:schemeClr val="accent1">
                    <a:tint val="50000"/>
                    <a:shade val="100000"/>
                    <a:satMod val="350000"/>
                  </a:schemeClr>
                </a:gs>
              </a:gsLst>
              <a:lin ang="16200000" scaled="0"/>
            </a:grad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a:t>
              </a:r>
            </a:p>
          </p:txBody>
        </p:sp>
        <p:sp>
          <p:nvSpPr>
            <p:cNvPr id="17" name="Oval 16"/>
            <p:cNvSpPr/>
            <p:nvPr/>
          </p:nvSpPr>
          <p:spPr>
            <a:xfrm>
              <a:off x="1705238" y="2947205"/>
              <a:ext cx="647203" cy="367225"/>
            </a:xfrm>
            <a:prstGeom prst="ellipse">
              <a:avLst/>
            </a:prstGeom>
            <a:noFill/>
            <a:ln>
              <a:solidFill>
                <a:srgbClr val="636D6E"/>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cxnSp>
          <p:nvCxnSpPr>
            <p:cNvPr id="18" name="Straight Arrow Connector 17"/>
            <p:cNvCxnSpPr>
              <a:stCxn id="13" idx="5"/>
            </p:cNvCxnSpPr>
            <p:nvPr/>
          </p:nvCxnSpPr>
          <p:spPr>
            <a:xfrm>
              <a:off x="2996508" y="2684466"/>
              <a:ext cx="263293" cy="3165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3"/>
              <a:endCxn id="20" idx="7"/>
            </p:cNvCxnSpPr>
            <p:nvPr/>
          </p:nvCxnSpPr>
          <p:spPr>
            <a:xfrm flipH="1">
              <a:off x="2257659" y="2684466"/>
              <a:ext cx="281207" cy="316518"/>
            </a:xfrm>
            <a:prstGeom prst="straightConnector1">
              <a:avLst/>
            </a:prstGeom>
            <a:ln>
              <a:solidFill>
                <a:srgbClr val="636D6E"/>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488623" y="3314430"/>
              <a:ext cx="0" cy="2935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596874" y="2200043"/>
              <a:ext cx="2341625" cy="2028884"/>
            </a:xfrm>
            <a:prstGeom prst="rect">
              <a:avLst/>
            </a:prstGeom>
            <a:noFill/>
            <a:ln>
              <a:solidFill>
                <a:schemeClr val="tx1"/>
              </a:solidFill>
              <a:prstDash val="solid"/>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548134" y="2213106"/>
              <a:ext cx="655343" cy="355887"/>
            </a:xfrm>
            <a:prstGeom prst="rect">
              <a:avLst/>
            </a:prstGeom>
            <a:noFill/>
          </p:spPr>
          <p:txBody>
            <a:bodyPr wrap="none" rtlCol="0">
              <a:spAutoFit/>
            </a:bodyPr>
            <a:lstStyle/>
            <a:p>
              <a:pPr algn="ctr"/>
              <a:r>
                <a:rPr lang="en-US" sz="1200" dirty="0" smtClean="0"/>
                <a:t>CFG</a:t>
              </a:r>
            </a:p>
          </p:txBody>
        </p:sp>
        <p:grpSp>
          <p:nvGrpSpPr>
            <p:cNvPr id="36" name="Group 35"/>
            <p:cNvGrpSpPr/>
            <p:nvPr/>
          </p:nvGrpSpPr>
          <p:grpSpPr>
            <a:xfrm>
              <a:off x="5380371" y="2756306"/>
              <a:ext cx="913746" cy="916357"/>
              <a:chOff x="5727700" y="5346722"/>
              <a:chExt cx="711200" cy="713232"/>
            </a:xfrm>
          </p:grpSpPr>
          <p:sp>
            <p:nvSpPr>
              <p:cNvPr id="30" name="Oval 29"/>
              <p:cNvSpPr/>
              <p:nvPr/>
            </p:nvSpPr>
            <p:spPr>
              <a:xfrm>
                <a:off x="5727700" y="5346722"/>
                <a:ext cx="711200" cy="713232"/>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cxnSp>
            <p:nvCxnSpPr>
              <p:cNvPr id="32" name="Straight Arrow Connector 31"/>
              <p:cNvCxnSpPr/>
              <p:nvPr/>
            </p:nvCxnSpPr>
            <p:spPr>
              <a:xfrm>
                <a:off x="6070600" y="5727700"/>
                <a:ext cx="2413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6007100" y="5448300"/>
                <a:ext cx="76200" cy="27940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4078767" y="2200043"/>
              <a:ext cx="2341625" cy="2028884"/>
            </a:xfrm>
            <a:prstGeom prst="rect">
              <a:avLst/>
            </a:prstGeom>
            <a:noFill/>
            <a:ln>
              <a:solidFill>
                <a:schemeClr val="tx1"/>
              </a:solidFill>
              <a:prstDash val="lgDash"/>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4340824" y="2296171"/>
              <a:ext cx="516919" cy="516919"/>
              <a:chOff x="5727700" y="5346722"/>
              <a:chExt cx="711200" cy="713232"/>
            </a:xfrm>
          </p:grpSpPr>
          <p:sp>
            <p:nvSpPr>
              <p:cNvPr id="39" name="Oval 38"/>
              <p:cNvSpPr/>
              <p:nvPr/>
            </p:nvSpPr>
            <p:spPr>
              <a:xfrm>
                <a:off x="5727700" y="5346722"/>
                <a:ext cx="711200" cy="713232"/>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cxnSp>
            <p:nvCxnSpPr>
              <p:cNvPr id="40" name="Straight Arrow Connector 39"/>
              <p:cNvCxnSpPr/>
              <p:nvPr/>
            </p:nvCxnSpPr>
            <p:spPr>
              <a:xfrm>
                <a:off x="6070600" y="5727700"/>
                <a:ext cx="2413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6007100" y="5448300"/>
                <a:ext cx="76200" cy="27940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4324978" y="2899475"/>
              <a:ext cx="516919" cy="516919"/>
              <a:chOff x="5727700" y="5346722"/>
              <a:chExt cx="711200" cy="713232"/>
            </a:xfrm>
          </p:grpSpPr>
          <p:sp>
            <p:nvSpPr>
              <p:cNvPr id="43" name="Oval 42"/>
              <p:cNvSpPr/>
              <p:nvPr/>
            </p:nvSpPr>
            <p:spPr>
              <a:xfrm>
                <a:off x="5727700" y="5346722"/>
                <a:ext cx="711200" cy="713232"/>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cxnSp>
            <p:nvCxnSpPr>
              <p:cNvPr id="44" name="Straight Arrow Connector 43"/>
              <p:cNvCxnSpPr/>
              <p:nvPr/>
            </p:nvCxnSpPr>
            <p:spPr>
              <a:xfrm>
                <a:off x="6070600" y="5727700"/>
                <a:ext cx="2413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6007100" y="5448300"/>
                <a:ext cx="76200" cy="27940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4324978" y="3533125"/>
              <a:ext cx="516919" cy="516919"/>
              <a:chOff x="5727700" y="5346722"/>
              <a:chExt cx="711200" cy="713232"/>
            </a:xfrm>
          </p:grpSpPr>
          <p:sp>
            <p:nvSpPr>
              <p:cNvPr id="47" name="Oval 46"/>
              <p:cNvSpPr/>
              <p:nvPr/>
            </p:nvSpPr>
            <p:spPr>
              <a:xfrm>
                <a:off x="5727700" y="5346722"/>
                <a:ext cx="711200" cy="713232"/>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cxnSp>
            <p:nvCxnSpPr>
              <p:cNvPr id="48" name="Straight Arrow Connector 47"/>
              <p:cNvCxnSpPr/>
              <p:nvPr/>
            </p:nvCxnSpPr>
            <p:spPr>
              <a:xfrm>
                <a:off x="6070600" y="5727700"/>
                <a:ext cx="2413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6007100" y="5448300"/>
                <a:ext cx="76200" cy="27940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flipV="1">
              <a:off x="3258441" y="2553514"/>
              <a:ext cx="1000088" cy="0"/>
            </a:xfrm>
            <a:prstGeom prst="straightConnector1">
              <a:avLst/>
            </a:prstGeom>
            <a:ln>
              <a:solidFill>
                <a:srgbClr val="BB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3873175" y="3130817"/>
              <a:ext cx="411186" cy="0"/>
            </a:xfrm>
            <a:prstGeom prst="straightConnector1">
              <a:avLst/>
            </a:prstGeom>
            <a:ln>
              <a:solidFill>
                <a:srgbClr val="BB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3897072" y="3813395"/>
              <a:ext cx="411186" cy="0"/>
            </a:xfrm>
            <a:prstGeom prst="straightConnector1">
              <a:avLst/>
            </a:prstGeom>
            <a:ln>
              <a:solidFill>
                <a:srgbClr val="BB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962119" y="2394342"/>
              <a:ext cx="399962" cy="395430"/>
            </a:xfrm>
            <a:prstGeom prst="rect">
              <a:avLst/>
            </a:prstGeom>
            <a:noFill/>
          </p:spPr>
          <p:txBody>
            <a:bodyPr wrap="none" rtlCol="0">
              <a:spAutoFit/>
            </a:bodyPr>
            <a:lstStyle/>
            <a:p>
              <a:pPr algn="ctr"/>
              <a:r>
                <a:rPr lang="en-US" sz="1400" b="1" dirty="0" smtClean="0"/>
                <a:t>t</a:t>
              </a:r>
              <a:r>
                <a:rPr lang="en-US" sz="1400" b="1" baseline="-25000" dirty="0" smtClean="0"/>
                <a:t>1</a:t>
              </a:r>
              <a:endParaRPr lang="en-US" sz="1400" b="1" dirty="0" smtClean="0"/>
            </a:p>
          </p:txBody>
        </p:sp>
        <p:sp>
          <p:nvSpPr>
            <p:cNvPr id="55" name="TextBox 54"/>
            <p:cNvSpPr txBox="1"/>
            <p:nvPr/>
          </p:nvSpPr>
          <p:spPr>
            <a:xfrm>
              <a:off x="4962119" y="2916204"/>
              <a:ext cx="399962" cy="395430"/>
            </a:xfrm>
            <a:prstGeom prst="rect">
              <a:avLst/>
            </a:prstGeom>
            <a:noFill/>
          </p:spPr>
          <p:txBody>
            <a:bodyPr wrap="none" rtlCol="0">
              <a:spAutoFit/>
            </a:bodyPr>
            <a:lstStyle/>
            <a:p>
              <a:pPr algn="ctr"/>
              <a:r>
                <a:rPr lang="en-US" sz="1400" b="1" dirty="0" smtClean="0"/>
                <a:t>t</a:t>
              </a:r>
              <a:r>
                <a:rPr lang="en-US" sz="1400" b="1" baseline="-25000" dirty="0"/>
                <a:t>2</a:t>
              </a:r>
              <a:endParaRPr lang="en-US" sz="1400" b="1" dirty="0" smtClean="0"/>
            </a:p>
          </p:txBody>
        </p:sp>
        <p:sp>
          <p:nvSpPr>
            <p:cNvPr id="56" name="TextBox 55"/>
            <p:cNvSpPr txBox="1"/>
            <p:nvPr/>
          </p:nvSpPr>
          <p:spPr>
            <a:xfrm>
              <a:off x="4962119" y="3570032"/>
              <a:ext cx="399962" cy="395430"/>
            </a:xfrm>
            <a:prstGeom prst="rect">
              <a:avLst/>
            </a:prstGeom>
            <a:noFill/>
          </p:spPr>
          <p:txBody>
            <a:bodyPr wrap="none" rtlCol="0">
              <a:spAutoFit/>
            </a:bodyPr>
            <a:lstStyle/>
            <a:p>
              <a:pPr algn="ctr"/>
              <a:r>
                <a:rPr lang="en-US" sz="1400" b="1" dirty="0" smtClean="0"/>
                <a:t>t</a:t>
              </a:r>
              <a:r>
                <a:rPr lang="en-US" sz="1400" b="1" baseline="-25000" dirty="0" smtClean="0"/>
                <a:t>3</a:t>
              </a:r>
              <a:endParaRPr lang="en-US" sz="1400" b="1" dirty="0" smtClean="0"/>
            </a:p>
          </p:txBody>
        </p:sp>
        <p:sp>
          <p:nvSpPr>
            <p:cNvPr id="57" name="TextBox 56"/>
            <p:cNvSpPr txBox="1"/>
            <p:nvPr/>
          </p:nvSpPr>
          <p:spPr>
            <a:xfrm>
              <a:off x="2028839" y="1855092"/>
              <a:ext cx="1698370" cy="355887"/>
            </a:xfrm>
            <a:prstGeom prst="rect">
              <a:avLst/>
            </a:prstGeom>
            <a:noFill/>
          </p:spPr>
          <p:txBody>
            <a:bodyPr wrap="none" rtlCol="0">
              <a:spAutoFit/>
            </a:bodyPr>
            <a:lstStyle/>
            <a:p>
              <a:pPr algn="ctr"/>
              <a:r>
                <a:rPr lang="en-US" sz="1200" smtClean="0"/>
                <a:t>Timed Execution</a:t>
              </a:r>
              <a:endParaRPr lang="en-US" sz="1200" dirty="0" smtClean="0"/>
            </a:p>
          </p:txBody>
        </p:sp>
        <p:sp>
          <p:nvSpPr>
            <p:cNvPr id="58" name="TextBox 57"/>
            <p:cNvSpPr txBox="1"/>
            <p:nvPr/>
          </p:nvSpPr>
          <p:spPr>
            <a:xfrm>
              <a:off x="3885222" y="1870937"/>
              <a:ext cx="2773447" cy="355887"/>
            </a:xfrm>
            <a:prstGeom prst="rect">
              <a:avLst/>
            </a:prstGeom>
            <a:noFill/>
          </p:spPr>
          <p:txBody>
            <a:bodyPr wrap="none" rtlCol="0">
              <a:spAutoFit/>
            </a:bodyPr>
            <a:lstStyle/>
            <a:p>
              <a:pPr algn="ctr"/>
              <a:r>
                <a:rPr lang="en-US" sz="1200" smtClean="0"/>
                <a:t>Trustworthy Reference Clock</a:t>
              </a:r>
              <a:endParaRPr lang="en-US" sz="1200" dirty="0" smtClean="0"/>
            </a:p>
          </p:txBody>
        </p:sp>
        <p:sp>
          <p:nvSpPr>
            <p:cNvPr id="59" name="Rectangle 58"/>
            <p:cNvSpPr/>
            <p:nvPr/>
          </p:nvSpPr>
          <p:spPr>
            <a:xfrm>
              <a:off x="379315" y="4465587"/>
              <a:ext cx="6249835" cy="881112"/>
            </a:xfrm>
            <a:prstGeom prst="rect">
              <a:avLst/>
            </a:prstGeom>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6A0902"/>
                  </a:solidFill>
                </a:rPr>
                <a:t>Privileged Code</a:t>
              </a:r>
              <a:endParaRPr lang="en-US" dirty="0">
                <a:solidFill>
                  <a:srgbClr val="6A0902"/>
                </a:solidFill>
              </a:endParaRPr>
            </a:p>
          </p:txBody>
        </p:sp>
        <p:sp>
          <p:nvSpPr>
            <p:cNvPr id="60" name="TextBox 59"/>
            <p:cNvSpPr txBox="1"/>
            <p:nvPr/>
          </p:nvSpPr>
          <p:spPr>
            <a:xfrm>
              <a:off x="267355" y="4465587"/>
              <a:ext cx="805690" cy="355887"/>
            </a:xfrm>
            <a:prstGeom prst="rect">
              <a:avLst/>
            </a:prstGeom>
            <a:noFill/>
          </p:spPr>
          <p:txBody>
            <a:bodyPr wrap="none" rtlCol="0">
              <a:spAutoFit/>
            </a:bodyPr>
            <a:lstStyle/>
            <a:p>
              <a:pPr algn="ctr"/>
              <a:r>
                <a:rPr lang="en-US" sz="1200" dirty="0" smtClean="0"/>
                <a:t>Kernel</a:t>
              </a:r>
            </a:p>
          </p:txBody>
        </p:sp>
      </p:grpSp>
      <p:pic>
        <p:nvPicPr>
          <p:cNvPr id="61" name="Picture 60"/>
          <p:cNvPicPr>
            <a:picLocks noChangeAspect="1"/>
          </p:cNvPicPr>
          <p:nvPr/>
        </p:nvPicPr>
        <p:blipFill>
          <a:blip r:embed="rId5"/>
          <a:stretch>
            <a:fillRect/>
          </a:stretch>
        </p:blipFill>
        <p:spPr>
          <a:xfrm>
            <a:off x="6360097" y="2448283"/>
            <a:ext cx="992011" cy="1303785"/>
          </a:xfrm>
          <a:prstGeom prst="rect">
            <a:avLst/>
          </a:prstGeom>
        </p:spPr>
      </p:pic>
      <p:sp>
        <p:nvSpPr>
          <p:cNvPr id="62" name="Rectangle 61"/>
          <p:cNvSpPr/>
          <p:nvPr/>
        </p:nvSpPr>
        <p:spPr>
          <a:xfrm>
            <a:off x="7110613" y="3145979"/>
            <a:ext cx="1946794" cy="470746"/>
          </a:xfrm>
          <a:prstGeom prst="rect">
            <a:avLst/>
          </a:prstGeom>
          <a:noFill/>
          <a:ln w="28575">
            <a:solidFill>
              <a:srgbClr val="BB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BB0000"/>
                </a:solidFill>
              </a:rPr>
              <a:t>t</a:t>
            </a:r>
            <a:r>
              <a:rPr lang="en-US" sz="1600" b="1" baseline="-25000" dirty="0">
                <a:solidFill>
                  <a:srgbClr val="BB0000"/>
                </a:solidFill>
              </a:rPr>
              <a:t>2</a:t>
            </a:r>
            <a:r>
              <a:rPr lang="en-US" sz="1600" b="1" dirty="0" smtClean="0">
                <a:solidFill>
                  <a:srgbClr val="BB0000"/>
                </a:solidFill>
              </a:rPr>
              <a:t>–t</a:t>
            </a:r>
            <a:r>
              <a:rPr lang="en-US" sz="1600" b="1" baseline="-25000" dirty="0" smtClean="0">
                <a:solidFill>
                  <a:srgbClr val="BB0000"/>
                </a:solidFill>
              </a:rPr>
              <a:t>1</a:t>
            </a:r>
            <a:r>
              <a:rPr lang="en-US" sz="1600" b="1" dirty="0" smtClean="0">
                <a:solidFill>
                  <a:srgbClr val="BB0000"/>
                </a:solidFill>
              </a:rPr>
              <a:t> &gt; threshold?</a:t>
            </a:r>
            <a:endParaRPr lang="en-US" sz="1600" b="1" dirty="0">
              <a:solidFill>
                <a:srgbClr val="BB0000"/>
              </a:solidFill>
            </a:endParaRPr>
          </a:p>
        </p:txBody>
      </p:sp>
      <p:sp>
        <p:nvSpPr>
          <p:cNvPr id="64" name="Rectangle 63"/>
          <p:cNvSpPr/>
          <p:nvPr/>
        </p:nvSpPr>
        <p:spPr>
          <a:xfrm>
            <a:off x="7110613" y="3707992"/>
            <a:ext cx="1946794" cy="470746"/>
          </a:xfrm>
          <a:prstGeom prst="rect">
            <a:avLst/>
          </a:prstGeom>
          <a:noFill/>
          <a:ln w="28575">
            <a:solidFill>
              <a:srgbClr val="BB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BB0000"/>
                </a:solidFill>
              </a:rPr>
              <a:t>t</a:t>
            </a:r>
            <a:r>
              <a:rPr lang="en-US" sz="1600" b="1" baseline="-25000" dirty="0">
                <a:solidFill>
                  <a:srgbClr val="BB0000"/>
                </a:solidFill>
              </a:rPr>
              <a:t>3</a:t>
            </a:r>
            <a:r>
              <a:rPr lang="en-US" sz="1600" b="1" dirty="0" smtClean="0">
                <a:solidFill>
                  <a:srgbClr val="BB0000"/>
                </a:solidFill>
              </a:rPr>
              <a:t>–t</a:t>
            </a:r>
            <a:r>
              <a:rPr lang="en-US" sz="1600" b="1" baseline="-25000" dirty="0" smtClean="0">
                <a:solidFill>
                  <a:srgbClr val="BB0000"/>
                </a:solidFill>
              </a:rPr>
              <a:t>2</a:t>
            </a:r>
            <a:r>
              <a:rPr lang="en-US" sz="1600" b="1" dirty="0" smtClean="0">
                <a:solidFill>
                  <a:srgbClr val="BB0000"/>
                </a:solidFill>
              </a:rPr>
              <a:t> &gt; threshold?</a:t>
            </a:r>
            <a:endParaRPr lang="en-US" sz="1600" b="1" dirty="0">
              <a:solidFill>
                <a:srgbClr val="BB0000"/>
              </a:solidFill>
            </a:endParaRPr>
          </a:p>
        </p:txBody>
      </p:sp>
    </p:spTree>
    <p:extLst>
      <p:ext uri="{BB962C8B-B14F-4D97-AF65-F5344CB8AC3E}">
        <p14:creationId xmlns:p14="http://schemas.microsoft.com/office/powerpoint/2010/main" val="206369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randombar(horizont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randombar(horizontal)">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310896" y="914400"/>
            <a:ext cx="8229600" cy="493713"/>
          </a:xfrm>
        </p:spPr>
        <p:txBody>
          <a:bodyPr/>
          <a:lstStyle/>
          <a:p>
            <a:r>
              <a:rPr lang="en-US" dirty="0">
                <a:solidFill>
                  <a:srgbClr val="C00000"/>
                </a:solidFill>
              </a:rPr>
              <a:t>Selective </a:t>
            </a:r>
            <a:r>
              <a:rPr lang="en-US" dirty="0" smtClean="0">
                <a:solidFill>
                  <a:srgbClr val="C00000"/>
                </a:solidFill>
              </a:rPr>
              <a:t>Basic </a:t>
            </a:r>
            <a:r>
              <a:rPr lang="en-US" dirty="0">
                <a:solidFill>
                  <a:srgbClr val="C00000"/>
                </a:solidFill>
              </a:rPr>
              <a:t>B</a:t>
            </a:r>
            <a:r>
              <a:rPr lang="en-US" dirty="0" smtClean="0">
                <a:solidFill>
                  <a:srgbClr val="C00000"/>
                </a:solidFill>
              </a:rPr>
              <a:t>lock </a:t>
            </a:r>
            <a:r>
              <a:rPr lang="en-US" dirty="0">
                <a:solidFill>
                  <a:srgbClr val="C00000"/>
                </a:solidFill>
              </a:rPr>
              <a:t>I</a:t>
            </a:r>
            <a:r>
              <a:rPr lang="en-US" dirty="0" smtClean="0">
                <a:solidFill>
                  <a:srgbClr val="C00000"/>
                </a:solidFill>
              </a:rPr>
              <a:t>nstrumentation</a:t>
            </a:r>
            <a:endParaRPr lang="en-US" dirty="0">
              <a:solidFill>
                <a:srgbClr val="C00000"/>
              </a:solidFill>
            </a:endParaRPr>
          </a:p>
        </p:txBody>
      </p:sp>
      <p:sp>
        <p:nvSpPr>
          <p:cNvPr id="51" name="TextBox 50"/>
          <p:cNvSpPr txBox="1"/>
          <p:nvPr/>
        </p:nvSpPr>
        <p:spPr>
          <a:xfrm>
            <a:off x="310897" y="4443926"/>
            <a:ext cx="8641248" cy="1938992"/>
          </a:xfrm>
          <a:prstGeom prst="rect">
            <a:avLst/>
          </a:prstGeom>
          <a:noFill/>
        </p:spPr>
        <p:txBody>
          <a:bodyPr wrap="square" rtlCol="0">
            <a:spAutoFit/>
          </a:bodyPr>
          <a:lstStyle/>
          <a:p>
            <a:pPr marL="342900" lvl="1" indent="-342900">
              <a:buFont typeface="Arial" charset="0"/>
              <a:buChar char="•"/>
            </a:pPr>
            <a:r>
              <a:rPr lang="en-US" sz="2400" dirty="0" smtClean="0"/>
              <a:t>Multi-sink: A basic block with indegree larger than 1</a:t>
            </a:r>
          </a:p>
          <a:p>
            <a:pPr marL="342900" lvl="1" indent="-342900">
              <a:buFont typeface="Arial" charset="0"/>
              <a:buChar char="•"/>
            </a:pPr>
            <a:r>
              <a:rPr lang="en-US" sz="2400" dirty="0" smtClean="0"/>
              <a:t>Execution pathlet: a </a:t>
            </a:r>
            <a:r>
              <a:rPr lang="en-US" sz="2400" dirty="0"/>
              <a:t>path of basic </a:t>
            </a:r>
            <a:r>
              <a:rPr lang="en-US" sz="2400" dirty="0" smtClean="0"/>
              <a:t>blocks in CFG </a:t>
            </a:r>
            <a:r>
              <a:rPr lang="en-US" sz="2400" dirty="0"/>
              <a:t>between the two multi-sinks that does not contain another multi-sink.</a:t>
            </a:r>
          </a:p>
          <a:p>
            <a:pPr marL="342900" lvl="1" indent="-342900">
              <a:buFont typeface="Arial" charset="0"/>
              <a:buChar char="•"/>
            </a:pPr>
            <a:r>
              <a:rPr lang="en-US" sz="2400" dirty="0" smtClean="0"/>
              <a:t>Two </a:t>
            </a:r>
            <a:r>
              <a:rPr lang="en-US" sz="2400" dirty="0"/>
              <a:t>multi-sink basic blocks and a multi-sink predecessor uniquely identify </a:t>
            </a:r>
            <a:r>
              <a:rPr lang="en-US" sz="2400" dirty="0" smtClean="0"/>
              <a:t>an execution pathlet</a:t>
            </a:r>
          </a:p>
        </p:txBody>
      </p:sp>
      <p:sp>
        <p:nvSpPr>
          <p:cNvPr id="28" name="Rectangle 27"/>
          <p:cNvSpPr/>
          <p:nvPr/>
        </p:nvSpPr>
        <p:spPr>
          <a:xfrm>
            <a:off x="-11182" y="391971"/>
            <a:ext cx="9155182" cy="627102"/>
          </a:xfrm>
          <a:prstGeom prst="rect">
            <a:avLst/>
          </a:prstGeom>
          <a:solidFill>
            <a:schemeClr val="bg1"/>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stretch>
            <a:fillRect/>
          </a:stretch>
        </p:blipFill>
        <p:spPr>
          <a:xfrm>
            <a:off x="7215875" y="460179"/>
            <a:ext cx="1736270" cy="490685"/>
          </a:xfrm>
          <a:prstGeom prst="rect">
            <a:avLst/>
          </a:prstGeom>
        </p:spPr>
      </p:pic>
      <p:pic>
        <p:nvPicPr>
          <p:cNvPr id="32" name="Picture 31"/>
          <p:cNvPicPr>
            <a:picLocks noChangeAspect="1"/>
          </p:cNvPicPr>
          <p:nvPr/>
        </p:nvPicPr>
        <p:blipFill>
          <a:blip r:embed="rId4"/>
          <a:stretch>
            <a:fillRect/>
          </a:stretch>
        </p:blipFill>
        <p:spPr>
          <a:xfrm>
            <a:off x="0" y="401971"/>
            <a:ext cx="3162300" cy="574963"/>
          </a:xfrm>
          <a:prstGeom prst="rect">
            <a:avLst/>
          </a:prstGeom>
        </p:spPr>
      </p:pic>
      <p:sp>
        <p:nvSpPr>
          <p:cNvPr id="33" name="Rectangle 32"/>
          <p:cNvSpPr/>
          <p:nvPr/>
        </p:nvSpPr>
        <p:spPr>
          <a:xfrm>
            <a:off x="-11182" y="-1"/>
            <a:ext cx="9155182" cy="396971"/>
          </a:xfrm>
          <a:prstGeom prst="rect">
            <a:avLst/>
          </a:prstGeom>
          <a:solidFill>
            <a:srgbClr val="BB000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p:cNvSpPr/>
          <p:nvPr/>
        </p:nvSpPr>
        <p:spPr>
          <a:xfrm>
            <a:off x="5313345" y="1872964"/>
            <a:ext cx="768119" cy="39659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 name="Oval 4"/>
          <p:cNvSpPr/>
          <p:nvPr/>
        </p:nvSpPr>
        <p:spPr>
          <a:xfrm>
            <a:off x="6168971" y="3208857"/>
            <a:ext cx="768119" cy="396598"/>
          </a:xfrm>
          <a:prstGeom prst="ellipse">
            <a:avLst/>
          </a:prstGeom>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5</a:t>
            </a:r>
          </a:p>
        </p:txBody>
      </p:sp>
      <p:sp>
        <p:nvSpPr>
          <p:cNvPr id="7" name="Oval 6"/>
          <p:cNvSpPr/>
          <p:nvPr/>
        </p:nvSpPr>
        <p:spPr>
          <a:xfrm>
            <a:off x="5313345" y="3743623"/>
            <a:ext cx="768119" cy="39659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6</a:t>
            </a:r>
          </a:p>
        </p:txBody>
      </p:sp>
      <p:sp>
        <p:nvSpPr>
          <p:cNvPr id="8" name="Oval 7"/>
          <p:cNvSpPr/>
          <p:nvPr/>
        </p:nvSpPr>
        <p:spPr>
          <a:xfrm>
            <a:off x="4446181" y="3208857"/>
            <a:ext cx="768119" cy="39659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4</a:t>
            </a:r>
            <a:endParaRPr lang="en-US" sz="1400" dirty="0">
              <a:solidFill>
                <a:schemeClr val="tx1"/>
              </a:solidFill>
            </a:endParaRPr>
          </a:p>
        </p:txBody>
      </p:sp>
      <p:sp>
        <p:nvSpPr>
          <p:cNvPr id="9" name="Oval 8"/>
          <p:cNvSpPr/>
          <p:nvPr/>
        </p:nvSpPr>
        <p:spPr>
          <a:xfrm>
            <a:off x="6168971" y="2495238"/>
            <a:ext cx="768119" cy="39659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
        <p:nvSpPr>
          <p:cNvPr id="10" name="Oval 9"/>
          <p:cNvSpPr/>
          <p:nvPr/>
        </p:nvSpPr>
        <p:spPr>
          <a:xfrm>
            <a:off x="4436458" y="2495238"/>
            <a:ext cx="768119" cy="396598"/>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a:t>
            </a:r>
          </a:p>
        </p:txBody>
      </p:sp>
      <p:cxnSp>
        <p:nvCxnSpPr>
          <p:cNvPr id="11" name="Straight Arrow Connector 10"/>
          <p:cNvCxnSpPr>
            <a:stCxn id="3" idx="5"/>
            <a:endCxn id="9" idx="1"/>
          </p:cNvCxnSpPr>
          <p:nvPr/>
        </p:nvCxnSpPr>
        <p:spPr>
          <a:xfrm>
            <a:off x="5968975" y="2211482"/>
            <a:ext cx="312484" cy="3418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5"/>
            <a:endCxn id="7" idx="1"/>
          </p:cNvCxnSpPr>
          <p:nvPr/>
        </p:nvCxnSpPr>
        <p:spPr>
          <a:xfrm>
            <a:off x="5101811" y="3547375"/>
            <a:ext cx="324022" cy="254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a:endCxn id="10" idx="7"/>
          </p:cNvCxnSpPr>
          <p:nvPr/>
        </p:nvCxnSpPr>
        <p:spPr>
          <a:xfrm flipH="1">
            <a:off x="5092088" y="2211482"/>
            <a:ext cx="333745" cy="3418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5" idx="3"/>
            <a:endCxn id="7" idx="7"/>
          </p:cNvCxnSpPr>
          <p:nvPr/>
        </p:nvCxnSpPr>
        <p:spPr>
          <a:xfrm flipH="1">
            <a:off x="5968975" y="3547375"/>
            <a:ext cx="312484" cy="2543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4"/>
            <a:endCxn id="8" idx="0"/>
          </p:cNvCxnSpPr>
          <p:nvPr/>
        </p:nvCxnSpPr>
        <p:spPr>
          <a:xfrm>
            <a:off x="4820517" y="2891836"/>
            <a:ext cx="9723"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9" idx="4"/>
            <a:endCxn id="5" idx="0"/>
          </p:cNvCxnSpPr>
          <p:nvPr/>
        </p:nvCxnSpPr>
        <p:spPr>
          <a:xfrm>
            <a:off x="6553030" y="2891836"/>
            <a:ext cx="0"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697404" y="4140222"/>
            <a:ext cx="0" cy="31702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endCxn id="3" idx="1"/>
          </p:cNvCxnSpPr>
          <p:nvPr/>
        </p:nvCxnSpPr>
        <p:spPr>
          <a:xfrm>
            <a:off x="5113349" y="1696163"/>
            <a:ext cx="312484" cy="2348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3" idx="7"/>
          </p:cNvCxnSpPr>
          <p:nvPr/>
        </p:nvCxnSpPr>
        <p:spPr>
          <a:xfrm flipH="1">
            <a:off x="5968975" y="1688490"/>
            <a:ext cx="312484" cy="24255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8" idx="6"/>
            <a:endCxn id="5" idx="2"/>
          </p:cNvCxnSpPr>
          <p:nvPr/>
        </p:nvCxnSpPr>
        <p:spPr>
          <a:xfrm>
            <a:off x="5214300" y="3407156"/>
            <a:ext cx="95467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6" idx="5"/>
          </p:cNvCxnSpPr>
          <p:nvPr/>
        </p:nvCxnSpPr>
        <p:spPr>
          <a:xfrm>
            <a:off x="5968975" y="2211482"/>
            <a:ext cx="312484" cy="341835"/>
          </a:xfrm>
          <a:prstGeom prst="straightConnector1">
            <a:avLst/>
          </a:prstGeom>
          <a:ln w="381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6553030" y="2891836"/>
            <a:ext cx="0" cy="317020"/>
          </a:xfrm>
          <a:prstGeom prst="straightConnector1">
            <a:avLst/>
          </a:prstGeom>
          <a:ln w="38100">
            <a:solidFill>
              <a:srgbClr val="BB000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52" idx="3"/>
          </p:cNvCxnSpPr>
          <p:nvPr/>
        </p:nvCxnSpPr>
        <p:spPr>
          <a:xfrm flipH="1">
            <a:off x="5092088" y="2209431"/>
            <a:ext cx="333745" cy="341836"/>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820517" y="2889785"/>
            <a:ext cx="9723" cy="317020"/>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214300" y="3405105"/>
            <a:ext cx="954671" cy="0"/>
          </a:xfrm>
          <a:prstGeom prst="straightConnector1">
            <a:avLst/>
          </a:prstGeom>
          <a:ln w="38100">
            <a:solidFill>
              <a:srgbClr val="00B05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5024761" y="2199706"/>
            <a:ext cx="333745" cy="341836"/>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753191" y="2880060"/>
            <a:ext cx="9723" cy="317020"/>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101812" y="3545322"/>
            <a:ext cx="324022" cy="254328"/>
          </a:xfrm>
          <a:prstGeom prst="straightConnector1">
            <a:avLst/>
          </a:prstGeom>
          <a:ln w="38100">
            <a:solidFill>
              <a:srgbClr val="0070C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968972" y="3553898"/>
            <a:ext cx="312484" cy="254328"/>
          </a:xfrm>
          <a:prstGeom prst="straightConnector1">
            <a:avLst/>
          </a:prstGeom>
          <a:ln w="38100">
            <a:solidFill>
              <a:srgbClr val="7030A0"/>
            </a:solidFill>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793220" y="1839280"/>
            <a:ext cx="1138697" cy="373713"/>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B0000"/>
                </a:solidFill>
              </a:rPr>
              <a:t>1,3,5</a:t>
            </a:r>
          </a:p>
        </p:txBody>
      </p:sp>
      <p:sp>
        <p:nvSpPr>
          <p:cNvPr id="62" name="TextBox 61"/>
          <p:cNvSpPr txBox="1"/>
          <p:nvPr/>
        </p:nvSpPr>
        <p:spPr>
          <a:xfrm>
            <a:off x="7340812" y="1531502"/>
            <a:ext cx="1803188" cy="307777"/>
          </a:xfrm>
          <a:prstGeom prst="rect">
            <a:avLst/>
          </a:prstGeom>
          <a:noFill/>
        </p:spPr>
        <p:txBody>
          <a:bodyPr wrap="square" rtlCol="0">
            <a:spAutoFit/>
          </a:bodyPr>
          <a:lstStyle/>
          <a:p>
            <a:pPr marL="0" lvl="1"/>
            <a:r>
              <a:rPr lang="en-US" sz="1400" dirty="0" smtClean="0"/>
              <a:t>Execution Pathlet</a:t>
            </a:r>
          </a:p>
        </p:txBody>
      </p:sp>
      <p:sp>
        <p:nvSpPr>
          <p:cNvPr id="63" name="Rectangle 62"/>
          <p:cNvSpPr/>
          <p:nvPr/>
        </p:nvSpPr>
        <p:spPr>
          <a:xfrm>
            <a:off x="7237532" y="1843102"/>
            <a:ext cx="558338" cy="369892"/>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B0000"/>
                </a:solidFill>
              </a:rPr>
              <a:t>P1</a:t>
            </a:r>
          </a:p>
        </p:txBody>
      </p:sp>
      <p:sp>
        <p:nvSpPr>
          <p:cNvPr id="68" name="Rectangle 67"/>
          <p:cNvSpPr/>
          <p:nvPr/>
        </p:nvSpPr>
        <p:spPr>
          <a:xfrm>
            <a:off x="7793220" y="2207743"/>
            <a:ext cx="1138697" cy="373713"/>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50"/>
                </a:solidFill>
              </a:rPr>
              <a:t>1,2,4,5</a:t>
            </a:r>
          </a:p>
        </p:txBody>
      </p:sp>
      <p:sp>
        <p:nvSpPr>
          <p:cNvPr id="69" name="Rectangle 68"/>
          <p:cNvSpPr/>
          <p:nvPr/>
        </p:nvSpPr>
        <p:spPr>
          <a:xfrm>
            <a:off x="7237532" y="2206971"/>
            <a:ext cx="558338" cy="369892"/>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B050"/>
                </a:solidFill>
              </a:rPr>
              <a:t>P2</a:t>
            </a:r>
          </a:p>
        </p:txBody>
      </p:sp>
      <p:sp>
        <p:nvSpPr>
          <p:cNvPr id="70" name="Rectangle 69"/>
          <p:cNvSpPr/>
          <p:nvPr/>
        </p:nvSpPr>
        <p:spPr>
          <a:xfrm>
            <a:off x="7793220" y="2576560"/>
            <a:ext cx="1138697" cy="373713"/>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70C0"/>
                </a:solidFill>
              </a:rPr>
              <a:t>1,2,4,6</a:t>
            </a:r>
          </a:p>
        </p:txBody>
      </p:sp>
      <p:sp>
        <p:nvSpPr>
          <p:cNvPr id="71" name="Rectangle 70"/>
          <p:cNvSpPr/>
          <p:nvPr/>
        </p:nvSpPr>
        <p:spPr>
          <a:xfrm>
            <a:off x="7237532" y="2572731"/>
            <a:ext cx="558338" cy="369892"/>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70C0"/>
                </a:solidFill>
              </a:rPr>
              <a:t>P3</a:t>
            </a:r>
          </a:p>
        </p:txBody>
      </p:sp>
      <p:sp>
        <p:nvSpPr>
          <p:cNvPr id="72" name="Rectangle 71"/>
          <p:cNvSpPr/>
          <p:nvPr/>
        </p:nvSpPr>
        <p:spPr>
          <a:xfrm>
            <a:off x="7793220" y="2938491"/>
            <a:ext cx="1138697" cy="373713"/>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5</a:t>
            </a:r>
            <a:r>
              <a:rPr lang="en-US" dirty="0" smtClean="0">
                <a:solidFill>
                  <a:srgbClr val="7030A0"/>
                </a:solidFill>
              </a:rPr>
              <a:t>,6</a:t>
            </a:r>
          </a:p>
        </p:txBody>
      </p:sp>
      <p:sp>
        <p:nvSpPr>
          <p:cNvPr id="73" name="Rectangle 72"/>
          <p:cNvSpPr/>
          <p:nvPr/>
        </p:nvSpPr>
        <p:spPr>
          <a:xfrm>
            <a:off x="7237532" y="2938491"/>
            <a:ext cx="558338" cy="369892"/>
          </a:xfrm>
          <a:prstGeom prst="rect">
            <a:avLst/>
          </a:prstGeom>
          <a:solidFill>
            <a:schemeClr val="bg1"/>
          </a:solidFill>
          <a:ln>
            <a:solidFill>
              <a:schemeClr val="tx1"/>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7030A0"/>
                </a:solidFill>
              </a:rPr>
              <a:t>P4</a:t>
            </a:r>
          </a:p>
        </p:txBody>
      </p:sp>
      <p:grpSp>
        <p:nvGrpSpPr>
          <p:cNvPr id="14" name="Group 13"/>
          <p:cNvGrpSpPr/>
          <p:nvPr/>
        </p:nvGrpSpPr>
        <p:grpSpPr>
          <a:xfrm>
            <a:off x="222025" y="1871039"/>
            <a:ext cx="4211428" cy="1058397"/>
            <a:chOff x="222025" y="1871039"/>
            <a:chExt cx="4211428" cy="1058397"/>
          </a:xfrm>
        </p:grpSpPr>
        <p:sp>
          <p:nvSpPr>
            <p:cNvPr id="42" name="Oval 41"/>
            <p:cNvSpPr/>
            <p:nvPr/>
          </p:nvSpPr>
          <p:spPr>
            <a:xfrm>
              <a:off x="2381335" y="1871039"/>
              <a:ext cx="768119" cy="396598"/>
            </a:xfrm>
            <a:prstGeom prst="ellipse">
              <a:avLst/>
            </a:prstGeom>
            <a:noFill/>
            <a:ln>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43" name="TextBox 42"/>
            <p:cNvSpPr txBox="1"/>
            <p:nvPr/>
          </p:nvSpPr>
          <p:spPr>
            <a:xfrm>
              <a:off x="3167086" y="1929265"/>
              <a:ext cx="1236639" cy="235632"/>
            </a:xfrm>
            <a:prstGeom prst="rect">
              <a:avLst/>
            </a:prstGeom>
            <a:noFill/>
          </p:spPr>
          <p:txBody>
            <a:bodyPr wrap="square" rtlCol="0">
              <a:spAutoFit/>
            </a:bodyPr>
            <a:lstStyle/>
            <a:p>
              <a:pPr marL="0" lvl="1"/>
              <a:r>
                <a:rPr lang="en-US" sz="1400" dirty="0" smtClean="0"/>
                <a:t>Non-instrumented</a:t>
              </a:r>
            </a:p>
          </p:txBody>
        </p:sp>
        <p:sp>
          <p:nvSpPr>
            <p:cNvPr id="44" name="Oval 43"/>
            <p:cNvSpPr/>
            <p:nvPr/>
          </p:nvSpPr>
          <p:spPr>
            <a:xfrm>
              <a:off x="2398967" y="2397878"/>
              <a:ext cx="768119" cy="39659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45" name="TextBox 44"/>
            <p:cNvSpPr txBox="1"/>
            <p:nvPr/>
          </p:nvSpPr>
          <p:spPr>
            <a:xfrm>
              <a:off x="3196814" y="2478361"/>
              <a:ext cx="1236639" cy="235632"/>
            </a:xfrm>
            <a:prstGeom prst="rect">
              <a:avLst/>
            </a:prstGeom>
            <a:noFill/>
          </p:spPr>
          <p:txBody>
            <a:bodyPr wrap="square" rtlCol="0">
              <a:spAutoFit/>
            </a:bodyPr>
            <a:lstStyle/>
            <a:p>
              <a:pPr marL="0" lvl="1"/>
              <a:r>
                <a:rPr lang="en-US" sz="1400" dirty="0" smtClean="0"/>
                <a:t>Multi-sink</a:t>
              </a:r>
            </a:p>
          </p:txBody>
        </p:sp>
        <p:cxnSp>
          <p:nvCxnSpPr>
            <p:cNvPr id="6" name="Straight Arrow Connector 5"/>
            <p:cNvCxnSpPr/>
            <p:nvPr/>
          </p:nvCxnSpPr>
          <p:spPr>
            <a:xfrm>
              <a:off x="1944815" y="2562586"/>
              <a:ext cx="2667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222025" y="2406216"/>
              <a:ext cx="1763105" cy="523220"/>
            </a:xfrm>
            <a:prstGeom prst="rect">
              <a:avLst/>
            </a:prstGeom>
            <a:noFill/>
          </p:spPr>
          <p:txBody>
            <a:bodyPr wrap="square" rtlCol="0">
              <a:spAutoFit/>
            </a:bodyPr>
            <a:lstStyle/>
            <a:p>
              <a:pPr marL="0" lvl="1"/>
              <a:r>
                <a:rPr lang="en-US" sz="1400" dirty="0" smtClean="0"/>
                <a:t>instrumented</a:t>
              </a:r>
            </a:p>
            <a:p>
              <a:pPr marL="0" lvl="1"/>
              <a:r>
                <a:rPr lang="en-US" sz="1400" dirty="0" smtClean="0"/>
                <a:t>(read time)</a:t>
              </a:r>
            </a:p>
          </p:txBody>
        </p:sp>
      </p:grpSp>
      <p:grpSp>
        <p:nvGrpSpPr>
          <p:cNvPr id="4" name="Group 3"/>
          <p:cNvGrpSpPr/>
          <p:nvPr/>
        </p:nvGrpSpPr>
        <p:grpSpPr>
          <a:xfrm>
            <a:off x="243137" y="2924717"/>
            <a:ext cx="4500894" cy="1304648"/>
            <a:chOff x="243137" y="3172656"/>
            <a:chExt cx="4500894" cy="1304648"/>
          </a:xfrm>
        </p:grpSpPr>
        <p:sp>
          <p:nvSpPr>
            <p:cNvPr id="46" name="Oval 45"/>
            <p:cNvSpPr/>
            <p:nvPr/>
          </p:nvSpPr>
          <p:spPr>
            <a:xfrm>
              <a:off x="2381335" y="3172656"/>
              <a:ext cx="768119" cy="39659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47" name="TextBox 46"/>
            <p:cNvSpPr txBox="1"/>
            <p:nvPr/>
          </p:nvSpPr>
          <p:spPr>
            <a:xfrm>
              <a:off x="3196814" y="3253139"/>
              <a:ext cx="1547217" cy="235632"/>
            </a:xfrm>
            <a:prstGeom prst="rect">
              <a:avLst/>
            </a:prstGeom>
            <a:noFill/>
          </p:spPr>
          <p:txBody>
            <a:bodyPr wrap="square" rtlCol="0">
              <a:spAutoFit/>
            </a:bodyPr>
            <a:lstStyle/>
            <a:p>
              <a:pPr marL="0" lvl="1"/>
              <a:r>
                <a:rPr lang="en-US" sz="1400" smtClean="0"/>
                <a:t>Multi-sink Predecessor</a:t>
              </a:r>
              <a:endParaRPr lang="en-US" sz="1400" dirty="0" smtClean="0"/>
            </a:p>
          </p:txBody>
        </p:sp>
        <p:sp>
          <p:nvSpPr>
            <p:cNvPr id="49" name="Oval 48"/>
            <p:cNvSpPr/>
            <p:nvPr/>
          </p:nvSpPr>
          <p:spPr>
            <a:xfrm>
              <a:off x="2381335" y="3699494"/>
              <a:ext cx="768119" cy="396598"/>
            </a:xfrm>
            <a:prstGeom prst="ellipse">
              <a:avLst/>
            </a:prstGeom>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50" name="TextBox 49"/>
            <p:cNvSpPr txBox="1"/>
            <p:nvPr/>
          </p:nvSpPr>
          <p:spPr>
            <a:xfrm>
              <a:off x="3196814" y="3798137"/>
              <a:ext cx="1547217" cy="400573"/>
            </a:xfrm>
            <a:prstGeom prst="rect">
              <a:avLst/>
            </a:prstGeom>
            <a:noFill/>
          </p:spPr>
          <p:txBody>
            <a:bodyPr wrap="square" rtlCol="0">
              <a:spAutoFit/>
            </a:bodyPr>
            <a:lstStyle/>
            <a:p>
              <a:pPr marL="0" lvl="1"/>
              <a:r>
                <a:rPr lang="en-US" sz="1400" dirty="0" smtClean="0"/>
                <a:t>Multi-sink &amp; Multi-sink Predecessor</a:t>
              </a:r>
            </a:p>
          </p:txBody>
        </p:sp>
        <p:cxnSp>
          <p:nvCxnSpPr>
            <p:cNvPr id="58" name="Straight Arrow Connector 57"/>
            <p:cNvCxnSpPr/>
            <p:nvPr/>
          </p:nvCxnSpPr>
          <p:spPr>
            <a:xfrm>
              <a:off x="1965926" y="3343491"/>
              <a:ext cx="2667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43137" y="3187121"/>
              <a:ext cx="1763104" cy="523220"/>
            </a:xfrm>
            <a:prstGeom prst="rect">
              <a:avLst/>
            </a:prstGeom>
            <a:noFill/>
          </p:spPr>
          <p:txBody>
            <a:bodyPr wrap="square" rtlCol="0">
              <a:spAutoFit/>
            </a:bodyPr>
            <a:lstStyle/>
            <a:p>
              <a:pPr marL="0" lvl="1"/>
              <a:r>
                <a:rPr lang="en-US" sz="1400" dirty="0" smtClean="0"/>
                <a:t>instrumented</a:t>
              </a:r>
            </a:p>
            <a:p>
              <a:pPr marL="0" lvl="1"/>
              <a:r>
                <a:rPr lang="en-US" sz="1400" dirty="0" smtClean="0"/>
                <a:t>(get basic block id)</a:t>
              </a:r>
            </a:p>
          </p:txBody>
        </p:sp>
        <p:cxnSp>
          <p:nvCxnSpPr>
            <p:cNvPr id="64" name="Straight Arrow Connector 63"/>
            <p:cNvCxnSpPr/>
            <p:nvPr/>
          </p:nvCxnSpPr>
          <p:spPr>
            <a:xfrm>
              <a:off x="1969452" y="3895010"/>
              <a:ext cx="266700" cy="0"/>
            </a:xfrm>
            <a:prstGeom prst="straightConnector1">
              <a:avLst/>
            </a:prstGeom>
            <a:ln>
              <a:solidFill>
                <a:srgbClr val="6A0902"/>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243137" y="3738640"/>
              <a:ext cx="1766630" cy="738664"/>
            </a:xfrm>
            <a:prstGeom prst="rect">
              <a:avLst/>
            </a:prstGeom>
            <a:noFill/>
          </p:spPr>
          <p:txBody>
            <a:bodyPr wrap="square" rtlCol="0">
              <a:spAutoFit/>
            </a:bodyPr>
            <a:lstStyle/>
            <a:p>
              <a:pPr marL="0" lvl="1"/>
              <a:r>
                <a:rPr lang="en-US" sz="1400" dirty="0" smtClean="0"/>
                <a:t>instrumented</a:t>
              </a:r>
            </a:p>
            <a:p>
              <a:pPr marL="0" lvl="1"/>
              <a:r>
                <a:rPr lang="en-US" sz="1400" dirty="0" smtClean="0"/>
                <a:t>(read time)&amp;</a:t>
              </a:r>
              <a:endParaRPr lang="en-US" sz="1400" dirty="0"/>
            </a:p>
            <a:p>
              <a:pPr marL="0" lvl="1"/>
              <a:r>
                <a:rPr lang="en-US" sz="1400" dirty="0" smtClean="0"/>
                <a:t>(get </a:t>
              </a:r>
              <a:r>
                <a:rPr lang="en-US" sz="1400" dirty="0"/>
                <a:t>basic block </a:t>
              </a:r>
              <a:r>
                <a:rPr lang="en-US" sz="1400" dirty="0" smtClean="0"/>
                <a:t>id)</a:t>
              </a:r>
              <a:endParaRPr lang="en-US" sz="1400" dirty="0"/>
            </a:p>
          </p:txBody>
        </p:sp>
      </p:grpSp>
    </p:spTree>
    <p:extLst>
      <p:ext uri="{BB962C8B-B14F-4D97-AF65-F5344CB8AC3E}">
        <p14:creationId xmlns:p14="http://schemas.microsoft.com/office/powerpoint/2010/main" val="109589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randombar(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randombar(horizontal)">
                                      <p:cBhvr>
                                        <p:cTn id="33" dur="500"/>
                                        <p:tgtEl>
                                          <p:spTgt spid="6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randombar(horizontal)">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randombar(horizontal)">
                                      <p:cBhvr>
                                        <p:cTn id="41" dur="500"/>
                                        <p:tgtEl>
                                          <p:spTgt spid="48"/>
                                        </p:tgtEl>
                                      </p:cBhvr>
                                    </p:animEffect>
                                  </p:childTnLst>
                                </p:cTn>
                              </p:par>
                              <p:par>
                                <p:cTn id="42" presetID="14" presetClass="entr" presetSubtype="1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randombar(horizontal)">
                                      <p:cBhvr>
                                        <p:cTn id="44" dur="500"/>
                                        <p:tgtEl>
                                          <p:spTgt spid="52"/>
                                        </p:tgtEl>
                                      </p:cBhvr>
                                    </p:animEffect>
                                  </p:childTnLst>
                                </p:cTn>
                              </p:par>
                              <p:par>
                                <p:cTn id="45" presetID="14" presetClass="entr" presetSubtype="1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randombar(horizontal)">
                                      <p:cBhvr>
                                        <p:cTn id="47" dur="500"/>
                                        <p:tgtEl>
                                          <p:spTgt spid="5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randombar(horizontal)">
                                      <p:cBhvr>
                                        <p:cTn id="50" dur="500"/>
                                        <p:tgtEl>
                                          <p:spTgt spid="6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randombar(horizontal)">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randombar(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randombar(horizontal)">
                                      <p:cBhvr>
                                        <p:cTn id="61" dur="500"/>
                                        <p:tgtEl>
                                          <p:spTgt spid="56"/>
                                        </p:tgtEl>
                                      </p:cBhvr>
                                    </p:animEffect>
                                  </p:childTnLst>
                                </p:cTn>
                              </p:par>
                              <p:par>
                                <p:cTn id="62" presetID="14" presetClass="entr" presetSubtype="10" fill="hold"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randombar(horizontal)">
                                      <p:cBhvr>
                                        <p:cTn id="64" dur="500"/>
                                        <p:tgtEl>
                                          <p:spTgt spid="5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randombar(horizontal)">
                                      <p:cBhvr>
                                        <p:cTn id="67" dur="500"/>
                                        <p:tgtEl>
                                          <p:spTgt spid="71"/>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randombar(horizontal)">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randombar(horizontal)">
                                      <p:cBhvr>
                                        <p:cTn id="75" dur="500"/>
                                        <p:tgtEl>
                                          <p:spTgt spid="60"/>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randombar(horizontal)">
                                      <p:cBhvr>
                                        <p:cTn id="78" dur="500"/>
                                        <p:tgtEl>
                                          <p:spTgt spid="73"/>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randombar(horizontal)">
                                      <p:cBhvr>
                                        <p:cTn id="81" dur="500"/>
                                        <p:tgtEl>
                                          <p:spTgt spid="72"/>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xit" presetSubtype="10" fill="hold" nodeType="clickEffect">
                                  <p:stCondLst>
                                    <p:cond delay="0"/>
                                  </p:stCondLst>
                                  <p:childTnLst>
                                    <p:animEffect transition="out" filter="randombar(horizontal)">
                                      <p:cBhvr>
                                        <p:cTn id="85" dur="500"/>
                                        <p:tgtEl>
                                          <p:spTgt spid="59"/>
                                        </p:tgtEl>
                                      </p:cBhvr>
                                    </p:animEffect>
                                    <p:set>
                                      <p:cBhvr>
                                        <p:cTn id="86" dur="1" fill="hold">
                                          <p:stCondLst>
                                            <p:cond delay="499"/>
                                          </p:stCondLst>
                                        </p:cTn>
                                        <p:tgtEl>
                                          <p:spTgt spid="59"/>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56"/>
                                        </p:tgtEl>
                                      </p:cBhvr>
                                    </p:animEffect>
                                    <p:set>
                                      <p:cBhvr>
                                        <p:cTn id="89" dur="1" fill="hold">
                                          <p:stCondLst>
                                            <p:cond delay="499"/>
                                          </p:stCondLst>
                                        </p:cTn>
                                        <p:tgtEl>
                                          <p:spTgt spid="56"/>
                                        </p:tgtEl>
                                        <p:attrNameLst>
                                          <p:attrName>style.visibility</p:attrName>
                                        </p:attrNameLst>
                                      </p:cBhvr>
                                      <p:to>
                                        <p:strVal val="hidden"/>
                                      </p:to>
                                    </p:set>
                                  </p:childTnLst>
                                </p:cTn>
                              </p:par>
                              <p:par>
                                <p:cTn id="90" presetID="14" presetClass="exit" presetSubtype="10" fill="hold" nodeType="withEffect">
                                  <p:stCondLst>
                                    <p:cond delay="0"/>
                                  </p:stCondLst>
                                  <p:childTnLst>
                                    <p:animEffect transition="out" filter="randombar(horizontal)">
                                      <p:cBhvr>
                                        <p:cTn id="91" dur="500"/>
                                        <p:tgtEl>
                                          <p:spTgt spid="55"/>
                                        </p:tgtEl>
                                      </p:cBhvr>
                                    </p:animEffect>
                                    <p:set>
                                      <p:cBhvr>
                                        <p:cTn id="92" dur="1" fill="hold">
                                          <p:stCondLst>
                                            <p:cond delay="499"/>
                                          </p:stCondLst>
                                        </p:cTn>
                                        <p:tgtEl>
                                          <p:spTgt spid="5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4" presetClass="exit" presetSubtype="10" fill="hold" nodeType="clickEffect">
                                  <p:stCondLst>
                                    <p:cond delay="0"/>
                                  </p:stCondLst>
                                  <p:childTnLst>
                                    <p:animEffect transition="out" filter="randombar(horizontal)">
                                      <p:cBhvr>
                                        <p:cTn id="96" dur="500"/>
                                        <p:tgtEl>
                                          <p:spTgt spid="60"/>
                                        </p:tgtEl>
                                      </p:cBhvr>
                                    </p:animEffect>
                                    <p:set>
                                      <p:cBhvr>
                                        <p:cTn id="97" dur="1" fill="hold">
                                          <p:stCondLst>
                                            <p:cond delay="499"/>
                                          </p:stCondLst>
                                        </p:cTn>
                                        <p:tgtEl>
                                          <p:spTgt spid="6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randombar(horizontal)">
                                      <p:cBhvr>
                                        <p:cTn id="102" dur="5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107"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2" grpId="0"/>
      <p:bldP spid="63" grpId="0" animBg="1"/>
      <p:bldP spid="68" grpId="0" animBg="1"/>
      <p:bldP spid="69" grpId="0" animBg="1"/>
      <p:bldP spid="70" grpId="0" animBg="1"/>
      <p:bldP spid="71" grpId="0" animBg="1"/>
      <p:bldP spid="72" grpId="0" animBg="1"/>
      <p:bldP spid="73" grpId="0" animBg="1"/>
    </p:bldLst>
  </p:timing>
</p:sld>
</file>

<file path=ppt/theme/theme1.xml><?xml version="1.0" encoding="utf-8"?>
<a:theme xmlns:a="http://schemas.openxmlformats.org/drawingml/2006/main" name="2_Title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2804</TotalTime>
  <Words>3351</Words>
  <Application>Microsoft Macintosh PowerPoint</Application>
  <PresentationFormat>On-screen Show (4:3)</PresentationFormat>
  <Paragraphs>473</Paragraphs>
  <Slides>26</Slides>
  <Notes>24</Notes>
  <HiddenSlides>4</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Cambria Math</vt:lpstr>
      <vt:lpstr>黑体</vt:lpstr>
      <vt:lpstr>2_Title Slide</vt:lpstr>
      <vt:lpstr>Content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OSU</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Jacquie Aberegg</dc:creator>
  <cp:keywords/>
  <dc:description/>
  <cp:lastModifiedBy>Chen, Sanchuan</cp:lastModifiedBy>
  <cp:revision>314</cp:revision>
  <cp:lastPrinted>2013-08-13T14:25:08Z</cp:lastPrinted>
  <dcterms:created xsi:type="dcterms:W3CDTF">2013-05-24T18:55:25Z</dcterms:created>
  <dcterms:modified xsi:type="dcterms:W3CDTF">2017-03-31T06:03:33Z</dcterms:modified>
  <cp:category/>
</cp:coreProperties>
</file>