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89" r:id="rId2"/>
  </p:sldMasterIdLst>
  <p:notesMasterIdLst>
    <p:notesMasterId r:id="rId38"/>
  </p:notesMasterIdLst>
  <p:sldIdLst>
    <p:sldId id="256" r:id="rId3"/>
    <p:sldId id="438" r:id="rId4"/>
    <p:sldId id="374" r:id="rId5"/>
    <p:sldId id="375" r:id="rId6"/>
    <p:sldId id="407" r:id="rId7"/>
    <p:sldId id="439" r:id="rId8"/>
    <p:sldId id="436" r:id="rId9"/>
    <p:sldId id="429" r:id="rId10"/>
    <p:sldId id="437" r:id="rId11"/>
    <p:sldId id="371" r:id="rId12"/>
    <p:sldId id="381" r:id="rId13"/>
    <p:sldId id="440" r:id="rId14"/>
    <p:sldId id="431" r:id="rId15"/>
    <p:sldId id="412" r:id="rId16"/>
    <p:sldId id="395" r:id="rId17"/>
    <p:sldId id="442" r:id="rId18"/>
    <p:sldId id="366" r:id="rId19"/>
    <p:sldId id="367" r:id="rId20"/>
    <p:sldId id="419" r:id="rId21"/>
    <p:sldId id="409" r:id="rId22"/>
    <p:sldId id="384" r:id="rId23"/>
    <p:sldId id="383" r:id="rId24"/>
    <p:sldId id="420" r:id="rId25"/>
    <p:sldId id="410" r:id="rId26"/>
    <p:sldId id="411" r:id="rId27"/>
    <p:sldId id="443" r:id="rId28"/>
    <p:sldId id="414" r:id="rId29"/>
    <p:sldId id="415" r:id="rId30"/>
    <p:sldId id="416" r:id="rId31"/>
    <p:sldId id="418" r:id="rId32"/>
    <p:sldId id="427" r:id="rId33"/>
    <p:sldId id="428" r:id="rId34"/>
    <p:sldId id="403" r:id="rId35"/>
    <p:sldId id="404" r:id="rId36"/>
    <p:sldId id="4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  <p:cmAuthor id="7" name="Microsoft Office User" initials="Office [7]" lastIdx="1" clrIdx="6">
    <p:extLst/>
  </p:cmAuthor>
  <p:cmAuthor id="8" name="Microsoft Office User" initials="Office [8]" lastIdx="1" clrIdx="7">
    <p:extLst/>
  </p:cmAuthor>
  <p:cmAuthor id="9" name="Microsoft Office User" initials="Office [9]" lastIdx="1" clrIdx="8">
    <p:extLst/>
  </p:cmAuthor>
  <p:cmAuthor id="10" name="Microsoft Office User" initials="Office [10]" lastIdx="1" clrIdx="9">
    <p:extLst/>
  </p:cmAuthor>
  <p:cmAuthor id="11" name="Microsoft Office User" initials="Office [11]" lastIdx="1" clrIdx="10">
    <p:extLst/>
  </p:cmAuthor>
  <p:cmAuthor id="12" name="Microsoft Office User" initials="Office [12]" lastIdx="1" clrIdx="11">
    <p:extLst/>
  </p:cmAuthor>
  <p:cmAuthor id="13" name="Microsoft Office User" initials="Office [13]" lastIdx="1" clrIdx="12">
    <p:extLst/>
  </p:cmAuthor>
  <p:cmAuthor id="14" name="Microsoft Office User" initials="Office [14]" lastIdx="1" clrIdx="13">
    <p:extLst/>
  </p:cmAuthor>
  <p:cmAuthor id="15" name="Microsoft Office User" initials="Office [15]" lastIdx="1" clrIdx="1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0404"/>
    <a:srgbClr val="FE7A6E"/>
    <a:srgbClr val="FF5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2"/>
    <p:restoredTop sz="86378"/>
  </p:normalViewPr>
  <p:slideViewPr>
    <p:cSldViewPr snapToGrid="0" snapToObjects="1">
      <p:cViewPr>
        <p:scale>
          <a:sx n="100" d="100"/>
          <a:sy n="100" d="100"/>
        </p:scale>
        <p:origin x="176" y="176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4T15:41:36.733" idx="1">
    <p:pos x="10" y="10"/>
    <p:text>Capitalize each sentence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5" dt="2017-10-24T15:56:13.021" idx="1">
    <p:pos x="10" y="10"/>
    <p:text>Separation of libraries into columns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4T15:41:07.593" idx="1">
    <p:pos x="10" y="10"/>
    <p:text>encrypted with server's public key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7-10-24T15:42:47.601" idx="1">
    <p:pos x="10" y="10"/>
    <p:text>Title: Workflow of Bleichenbacher Attack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7-10-24T15:43:25.328" idx="1">
    <p:pos x="10" y="10"/>
    <p:text>Workflow of Bleichenbacher Attack (Con't)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7-10-24T15:44:32.714" idx="1">
    <p:pos x="10" y="10"/>
    <p:text>with SSLv2.0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7-10-24T15:45:54.895" idx="1">
    <p:pos x="10" y="10"/>
    <p:text>Bleichenbacher? check typos</p:text>
    <p:extLst>
      <p:ext uri="{C676402C-5697-4E1C-873F-D02D1690AC5C}">
        <p15:threadingInfo xmlns:p15="http://schemas.microsoft.com/office/powerpoint/2012/main" timeZoneBias="240"/>
      </p:ext>
    </p:extLst>
  </p:cm>
  <p:cm authorId="7" dt="2017-10-24T15:46:37.030" idx="1">
    <p:pos x="106" y="106"/>
    <p:text>Trusted execution environment (e.g., Intel SGX)</p:text>
    <p:extLst>
      <p:ext uri="{C676402C-5697-4E1C-873F-D02D1690AC5C}">
        <p15:threadingInfo xmlns:p15="http://schemas.microsoft.com/office/powerpoint/2012/main" timeZoneBias="240"/>
      </p:ext>
    </p:extLst>
  </p:cm>
  <p:cm authorId="8" dt="2017-10-24T15:47:04.935" idx="1">
    <p:pos x="202" y="202"/>
    <p:text>3rd bullet: Detecting both xxx and xxx oracles in five popular TLS libraries</p:text>
    <p:extLst>
      <p:ext uri="{C676402C-5697-4E1C-873F-D02D1690AC5C}">
        <p15:threadingInfo xmlns:p15="http://schemas.microsoft.com/office/powerpoint/2012/main" timeZoneBias="240"/>
      </p:ext>
    </p:extLst>
  </p:cm>
  <p:cm authorId="9" dt="2017-10-24T15:48:34.915" idx="1">
    <p:pos x="298" y="298"/>
    <p:text/>
    <p:extLst>
      <p:ext uri="{C676402C-5697-4E1C-873F-D02D1690AC5C}">
        <p15:threadingInfo xmlns:p15="http://schemas.microsoft.com/office/powerpoint/2012/main" timeZoneBias="240"/>
      </p:ext>
    </p:extLst>
  </p:cm>
  <p:cm authorId="10" dt="2017-10-24T15:48:41.448" idx="1">
    <p:pos x="394" y="394"/>
    <p:text>Last bullet: not useful</p:text>
    <p:extLst>
      <p:ext uri="{C676402C-5697-4E1C-873F-D02D1690AC5C}">
        <p15:threadingInfo xmlns:p15="http://schemas.microsoft.com/office/powerpoint/2012/main" timeZoneBias="240"/>
      </p:ext>
    </p:extLst>
  </p:cm>
  <p:cm authorId="11" dt="2017-10-24T15:49:00.354" idx="1">
    <p:pos x="490" y="490"/>
    <p:text>title: Overview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2" dt="2017-10-24T15:49:19.179" idx="1">
    <p:pos x="10" y="10"/>
    <p:text>title: Intel SGX: New Threat Model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3" dt="2017-10-24T15:50:41.553" idx="1">
    <p:pos x="10" y="10"/>
    <p:text>lightening icon to illustrate page faults is not proper. Use arrows are fine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4" dt="2017-10-24T15:52:52.052" idx="1">
    <p:pos x="10" y="10"/>
    <p:text>page sequence text box can use darker background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CCE00-D738-034E-8275-A8059F9CB868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FD737-5483-7346-9835-930A4CB0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7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24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61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2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5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36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5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40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97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4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2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0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3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13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73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79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46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8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9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the introductions, now let’s look at the tests and their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30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8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2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59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2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134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753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1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86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9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1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3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86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3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FD737-5483-7346-9835-930A4CB00A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5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12192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Full slide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491389" y="1436104"/>
            <a:ext cx="5331852" cy="1840275"/>
          </a:xfrm>
          <a:prstGeom prst="rect">
            <a:avLst/>
          </a:prstGeom>
          <a:ln w="28575" cmpd="sng">
            <a:solidFill>
              <a:srgbClr val="636D6E"/>
            </a:solidFill>
          </a:ln>
          <a:effectLst/>
        </p:spPr>
        <p:txBody>
          <a:bodyPr/>
          <a:lstStyle>
            <a:lvl1pPr marL="121917">
              <a:lnSpc>
                <a:spcPts val="4587"/>
              </a:lnSpc>
              <a:spcBef>
                <a:spcPts val="0"/>
              </a:spcBef>
              <a:defRPr sz="2667" b="1">
                <a:solidFill>
                  <a:srgbClr val="636D6E"/>
                </a:solidFill>
              </a:defRPr>
            </a:lvl1pPr>
            <a:lvl2pPr marL="121917" indent="243834">
              <a:spcBef>
                <a:spcPts val="267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2133">
                <a:solidFill>
                  <a:srgbClr val="636D6E"/>
                </a:solidFill>
              </a:defRPr>
            </a:lvl2pPr>
            <a:lvl3pPr marL="121917" indent="243834">
              <a:spcBef>
                <a:spcPts val="267"/>
              </a:spcBef>
              <a:spcAft>
                <a:spcPts val="0"/>
              </a:spcAft>
              <a:buClr>
                <a:srgbClr val="BB0000"/>
              </a:buClr>
              <a:defRPr sz="2133">
                <a:solidFill>
                  <a:srgbClr val="636D6E"/>
                </a:solidFill>
              </a:defRPr>
            </a:lvl3pPr>
            <a:lvl5pPr marL="670543" indent="0">
              <a:spcBef>
                <a:spcPts val="467"/>
              </a:spcBef>
              <a:buFont typeface="Arial"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5178467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 smtClean="0"/>
              <a:t>½ slide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5516791" y="1830388"/>
            <a:ext cx="6268671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4587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753854" y="1052953"/>
            <a:ext cx="6190428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2133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6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838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DF6BB3-ECAE-2D45-824A-8396137B3CE5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95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33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1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3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F6BB3-ECAE-2D45-824A-8396137B3CE5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5C341-2EC1-804A-BBAB-7483F255B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76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995907" y="1830388"/>
            <a:ext cx="109728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753854" y="1052953"/>
            <a:ext cx="6190428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2133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6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69009" y="1734522"/>
            <a:ext cx="9592027" cy="441735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11200"/>
              </a:lnSpc>
              <a:spcBef>
                <a:spcPts val="0"/>
              </a:spcBef>
              <a:defRPr sz="10666" b="1" baseline="0"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 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2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0169"/>
            <a:ext cx="12192000" cy="5947833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B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42139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69009" y="1734522"/>
            <a:ext cx="9592027" cy="4417351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11200"/>
              </a:lnSpc>
              <a:spcBef>
                <a:spcPts val="0"/>
              </a:spcBef>
              <a:defRPr sz="10666" b="1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</a:t>
            </a:r>
          </a:p>
          <a:p>
            <a:pPr lvl="0"/>
            <a:r>
              <a:rPr lang="en-US" dirty="0" smtClean="0"/>
              <a:t>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431851" y="229811"/>
            <a:ext cx="4522941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2187"/>
              </a:lnSpc>
              <a:spcBef>
                <a:spcPts val="0"/>
              </a:spcBef>
              <a:defRPr sz="1733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508014" y="5372666"/>
            <a:ext cx="4522941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3200" baseline="-25000">
                <a:solidFill>
                  <a:srgbClr val="BB0000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43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1247327" y="1611529"/>
            <a:ext cx="9600512" cy="3789979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4267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“Notable quotes</a:t>
            </a:r>
            <a:b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8666" b="0" dirty="0" smtClean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7382" y="1052952"/>
            <a:ext cx="6078071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0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2499" y="6356351"/>
            <a:ext cx="2844800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F6BB3-ECAE-2D45-824A-8396137B3CE5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74445"/>
            <a:ext cx="12192000" cy="2962807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TheOhioStateUniversity-Horiz-RGBHE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79" y="1600202"/>
            <a:ext cx="6400800" cy="9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99" r:id="rId5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"/>
            <a:ext cx="12192000" cy="910167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B70F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3"/>
              <a:ext cx="2438400" cy="47142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357824" y="6351239"/>
            <a:ext cx="519694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2133" smtClean="0">
                <a:solidFill>
                  <a:srgbClr val="636D6E"/>
                </a:solidFill>
              </a:rPr>
              <a:pPr/>
              <a:t>‹#›</a:t>
            </a:fld>
            <a:endParaRPr lang="en-US" sz="2133" dirty="0">
              <a:solidFill>
                <a:srgbClr val="636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304792" algn="l" defTabSz="609585" rtl="0" eaLnBrk="1" latinLnBrk="0" hangingPunct="1"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0" algn="l" defTabSz="609585" rtl="0" eaLnBrk="1" latinLnBrk="0" hangingPunct="1">
        <a:spcBef>
          <a:spcPts val="0"/>
        </a:spcBef>
        <a:buFont typeface="Arial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5" Type="http://schemas.openxmlformats.org/officeDocument/2006/relationships/comments" Target="../comments/comment7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comments" Target="../comments/comment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comments" Target="../comments/comment10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7" Type="http://schemas.openxmlformats.org/officeDocument/2006/relationships/comments" Target="../comments/comment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575" y="1885947"/>
            <a:ext cx="11372850" cy="2306886"/>
          </a:xfrm>
        </p:spPr>
        <p:txBody>
          <a:bodyPr>
            <a:noAutofit/>
          </a:bodyPr>
          <a:lstStyle/>
          <a:p>
            <a:r>
              <a:rPr lang="en-US" sz="4000" b="1" dirty="0" err="1"/>
              <a:t>Stacco</a:t>
            </a:r>
            <a:r>
              <a:rPr lang="en-US" sz="4000" b="1" dirty="0"/>
              <a:t>: Differentially Analyzing Side-Channel Traces for Detecting SSL/TLS Vulnerabilities in Secure Enclaves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9362" y="4521446"/>
            <a:ext cx="7153275" cy="155074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Yuan Xiao</a:t>
            </a:r>
            <a:r>
              <a:rPr lang="en-US" sz="2800" dirty="0" smtClean="0"/>
              <a:t>, </a:t>
            </a:r>
            <a:r>
              <a:rPr lang="en-US" sz="2800" dirty="0" err="1"/>
              <a:t>Mengyuan</a:t>
            </a:r>
            <a:r>
              <a:rPr lang="en-US" sz="2800" dirty="0"/>
              <a:t> Li, </a:t>
            </a:r>
            <a:r>
              <a:rPr lang="en-US" sz="2800" dirty="0" err="1"/>
              <a:t>Sanchuan</a:t>
            </a:r>
            <a:r>
              <a:rPr lang="en-US" sz="2800" dirty="0"/>
              <a:t> Chen, </a:t>
            </a:r>
            <a:r>
              <a:rPr lang="en-US" sz="2800" dirty="0" err="1"/>
              <a:t>Yinqian</a:t>
            </a:r>
            <a:r>
              <a:rPr lang="en-US" sz="2800" dirty="0"/>
              <a:t> Zhang</a:t>
            </a:r>
            <a:endParaRPr lang="en-US" sz="2800" dirty="0" smtClean="0"/>
          </a:p>
          <a:p>
            <a:r>
              <a:rPr lang="en-US" sz="2800" i="1" dirty="0"/>
              <a:t>The Ohio State </a:t>
            </a:r>
            <a:r>
              <a:rPr lang="en-US" sz="2800" i="1" dirty="0" smtClean="0"/>
              <a:t>University</a:t>
            </a: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Intel </a:t>
            </a:r>
            <a:r>
              <a:rPr lang="en-US" dirty="0" smtClean="0"/>
              <a:t>SGX: </a:t>
            </a:r>
            <a:r>
              <a:rPr lang="en-US" dirty="0"/>
              <a:t>New </a:t>
            </a:r>
            <a:r>
              <a:rPr lang="en-US" dirty="0" smtClean="0"/>
              <a:t>Threat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1925" y="5881207"/>
            <a:ext cx="48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Man-in-the-kernel attacker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09600" y="5098835"/>
            <a:ext cx="7315200" cy="5842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2203258"/>
            <a:ext cx="3683560" cy="25995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Process</a:t>
            </a: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06724" y="2203258"/>
            <a:ext cx="1328975" cy="25995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Process</a:t>
            </a: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232" y="2203258"/>
            <a:ext cx="1372567" cy="25995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Process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269" y="3141471"/>
            <a:ext cx="1425818" cy="1516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Enclave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2254838" y="3141471"/>
            <a:ext cx="1972654" cy="15162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Untrusted Components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73045" y="372925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30" y="4726652"/>
            <a:ext cx="954760" cy="954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82924">
            <a:off x="1483908" y="4331380"/>
            <a:ext cx="1283715" cy="1232367"/>
          </a:xfrm>
          <a:prstGeom prst="rect">
            <a:avLst/>
          </a:prstGeom>
        </p:spPr>
      </p:pic>
      <p:sp>
        <p:nvSpPr>
          <p:cNvPr id="23" name="Snip Single Corner Rectangle 22"/>
          <p:cNvSpPr/>
          <p:nvPr/>
        </p:nvSpPr>
        <p:spPr>
          <a:xfrm>
            <a:off x="1312535" y="2816647"/>
            <a:ext cx="1372214" cy="755611"/>
          </a:xfrm>
          <a:prstGeom prst="snip1Rect">
            <a:avLst/>
          </a:prstGeom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BB0000"/>
                </a:solidFill>
              </a:rPr>
              <a:t>Secret</a:t>
            </a:r>
            <a:endParaRPr lang="en-US" sz="2400" b="1" dirty="0">
              <a:solidFill>
                <a:srgbClr val="BB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36271" y="2275475"/>
            <a:ext cx="3607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Intel SGX: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Protect applications against </a:t>
            </a:r>
            <a:r>
              <a:rPr lang="en-US" sz="2800" dirty="0"/>
              <a:t>malicious </a:t>
            </a:r>
            <a:r>
              <a:rPr lang="en-US" sz="2800" dirty="0" smtClean="0"/>
              <a:t>OS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onfidentiality </a:t>
            </a:r>
            <a:r>
              <a:rPr lang="en-US" sz="2800" dirty="0"/>
              <a:t>and </a:t>
            </a:r>
            <a:r>
              <a:rPr lang="en-US" sz="2800" dirty="0" smtClean="0"/>
              <a:t>integrity, </a:t>
            </a:r>
            <a:r>
              <a:rPr lang="en-US" sz="2800" dirty="0"/>
              <a:t>of code and </a:t>
            </a:r>
            <a:r>
              <a:rPr lang="en-US" sz="2800" dirty="0" smtClean="0"/>
              <a:t>data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Memory isolation and encryption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03971 -0.05463 " pathEditMode="relative" rAng="0" ptsTypes="AA">
                                      <p:cBhvr>
                                        <p:cTn id="1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-7.40741E-7 L 0.19323 0.2488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3" grpId="1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t="26403" b="28888"/>
          <a:stretch/>
        </p:blipFill>
        <p:spPr>
          <a:xfrm>
            <a:off x="4756672" y="3539685"/>
            <a:ext cx="1778991" cy="20319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Control-Flow Inference Attacks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3106591"/>
            <a:ext cx="391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smtClean="0"/>
              <a:t>Control </a:t>
            </a:r>
            <a:r>
              <a:rPr lang="en-US" sz="2800" dirty="0" smtClean="0"/>
              <a:t>flow related to sensitive input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Monitor control flow =&gt; infer secrets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117600" y="2971148"/>
            <a:ext cx="3157517" cy="2173185"/>
          </a:xfrm>
          <a:prstGeom prst="rect">
            <a:avLst/>
          </a:prstGeom>
          <a:ln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285421" y="3033937"/>
            <a:ext cx="1393949" cy="1929949"/>
            <a:chOff x="6657522" y="4045309"/>
            <a:chExt cx="1393949" cy="1929949"/>
          </a:xfrm>
        </p:grpSpPr>
        <p:sp>
          <p:nvSpPr>
            <p:cNvPr id="9" name="Rectangle 8"/>
            <p:cNvSpPr/>
            <p:nvPr/>
          </p:nvSpPr>
          <p:spPr>
            <a:xfrm>
              <a:off x="6657522" y="4117963"/>
              <a:ext cx="1393949" cy="18572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64618" y="4045309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enclave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7354495" y="4634618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105113" y="4921919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853766" y="5199206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619050" y="4921919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354495" y="5203602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1" idx="3"/>
              <a:endCxn id="12" idx="7"/>
            </p:cNvCxnSpPr>
            <p:nvPr/>
          </p:nvCxnSpPr>
          <p:spPr>
            <a:xfrm flipH="1">
              <a:off x="7317974" y="4847479"/>
              <a:ext cx="73042" cy="1109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3" idx="7"/>
              <a:endCxn id="12" idx="3"/>
            </p:cNvCxnSpPr>
            <p:nvPr/>
          </p:nvCxnSpPr>
          <p:spPr>
            <a:xfrm flipV="1">
              <a:off x="7066627" y="5134780"/>
              <a:ext cx="75007" cy="1009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1" idx="5"/>
              <a:endCxn id="14" idx="1"/>
            </p:cNvCxnSpPr>
            <p:nvPr/>
          </p:nvCxnSpPr>
          <p:spPr>
            <a:xfrm>
              <a:off x="7567356" y="4847479"/>
              <a:ext cx="88215" cy="1109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2" idx="5"/>
              <a:endCxn id="15" idx="1"/>
            </p:cNvCxnSpPr>
            <p:nvPr/>
          </p:nvCxnSpPr>
          <p:spPr>
            <a:xfrm>
              <a:off x="7317974" y="5134780"/>
              <a:ext cx="73042" cy="1053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18505" y="543272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CFG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729989" y="1891359"/>
            <a:ext cx="763319" cy="2019188"/>
            <a:chOff x="7102090" y="2902731"/>
            <a:chExt cx="763319" cy="2019188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7314951" y="3115592"/>
              <a:ext cx="73042" cy="1109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64333" y="3115592"/>
              <a:ext cx="88215" cy="1109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14951" y="3402893"/>
              <a:ext cx="73042" cy="1053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7351472" y="2902731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102090" y="3190032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616027" y="3190032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351472" y="3471715"/>
              <a:ext cx="249382" cy="24938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30" idx="4"/>
              <a:endCxn id="11" idx="0"/>
            </p:cNvCxnSpPr>
            <p:nvPr/>
          </p:nvCxnSpPr>
          <p:spPr>
            <a:xfrm>
              <a:off x="7476163" y="3152113"/>
              <a:ext cx="3023" cy="14825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2" idx="4"/>
              <a:endCxn id="14" idx="0"/>
            </p:cNvCxnSpPr>
            <p:nvPr/>
          </p:nvCxnSpPr>
          <p:spPr>
            <a:xfrm>
              <a:off x="7740718" y="3439414"/>
              <a:ext cx="3023" cy="14825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1" idx="4"/>
              <a:endCxn id="12" idx="0"/>
            </p:cNvCxnSpPr>
            <p:nvPr/>
          </p:nvCxnSpPr>
          <p:spPr>
            <a:xfrm>
              <a:off x="7226781" y="3439414"/>
              <a:ext cx="3023" cy="14825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2487604" y="1976578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Branch-level</a:t>
            </a:r>
          </a:p>
          <a:p>
            <a:pPr algn="ctr"/>
            <a:r>
              <a:rPr lang="en-US" dirty="0" smtClean="0"/>
              <a:t>attacks</a:t>
            </a:r>
            <a:endParaRPr lang="en-US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1735"/>
              </p:ext>
            </p:extLst>
          </p:nvPr>
        </p:nvGraphicFramePr>
        <p:xfrm>
          <a:off x="1412399" y="5305598"/>
          <a:ext cx="1383325" cy="1154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665"/>
                <a:gridCol w="276665"/>
                <a:gridCol w="276665"/>
                <a:gridCol w="276665"/>
                <a:gridCol w="276665"/>
              </a:tblGrid>
              <a:tr h="28866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</a:tr>
              <a:tr h="288665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</a:tr>
              <a:tr h="288665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</a:tr>
              <a:tr h="288665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5" name="Straight Connector 54"/>
          <p:cNvCxnSpPr>
            <a:stCxn id="15" idx="4"/>
            <a:endCxn id="54" idx="0"/>
          </p:cNvCxnSpPr>
          <p:nvPr/>
        </p:nvCxnSpPr>
        <p:spPr>
          <a:xfrm flipH="1">
            <a:off x="2104061" y="4441612"/>
            <a:ext cx="3024" cy="8639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4" idx="4"/>
          </p:cNvCxnSpPr>
          <p:nvPr/>
        </p:nvCxnSpPr>
        <p:spPr>
          <a:xfrm>
            <a:off x="2371640" y="4159929"/>
            <a:ext cx="6118" cy="114566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3" idx="4"/>
          </p:cNvCxnSpPr>
          <p:nvPr/>
        </p:nvCxnSpPr>
        <p:spPr>
          <a:xfrm flipH="1">
            <a:off x="1601477" y="4437216"/>
            <a:ext cx="4879" cy="86838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851425" y="5559762"/>
            <a:ext cx="1762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Cacheline</a:t>
            </a:r>
            <a:r>
              <a:rPr lang="en-US" dirty="0" smtClean="0"/>
              <a:t>-level</a:t>
            </a:r>
          </a:p>
          <a:p>
            <a:pPr algn="ctr"/>
            <a:r>
              <a:rPr lang="en-US" dirty="0" smtClean="0"/>
              <a:t>attacks</a:t>
            </a:r>
            <a:endParaRPr lang="en-US" dirty="0"/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905849"/>
              </p:ext>
            </p:extLst>
          </p:nvPr>
        </p:nvGraphicFramePr>
        <p:xfrm>
          <a:off x="2942902" y="3302303"/>
          <a:ext cx="1126836" cy="1759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6836"/>
              </a:tblGrid>
              <a:tr h="29317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9317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93174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93174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29317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9317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2" name="Straight Connector 71"/>
          <p:cNvCxnSpPr>
            <a:endCxn id="11" idx="6"/>
          </p:cNvCxnSpPr>
          <p:nvPr/>
        </p:nvCxnSpPr>
        <p:spPr>
          <a:xfrm flipH="1">
            <a:off x="2231776" y="3747937"/>
            <a:ext cx="7121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endCxn id="14" idx="6"/>
          </p:cNvCxnSpPr>
          <p:nvPr/>
        </p:nvCxnSpPr>
        <p:spPr>
          <a:xfrm flipH="1">
            <a:off x="2496331" y="4035238"/>
            <a:ext cx="44657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15" idx="6"/>
          </p:cNvCxnSpPr>
          <p:nvPr/>
        </p:nvCxnSpPr>
        <p:spPr>
          <a:xfrm flipH="1">
            <a:off x="2231776" y="4312525"/>
            <a:ext cx="693842" cy="439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057863" y="3759812"/>
            <a:ext cx="7321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834435" y="294351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EPC pages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4668441" y="3421715"/>
            <a:ext cx="1981741" cy="21499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TextBox 43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2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8" grpId="0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89973"/>
              </p:ext>
            </p:extLst>
          </p:nvPr>
        </p:nvGraphicFramePr>
        <p:xfrm>
          <a:off x="1354240" y="2245954"/>
          <a:ext cx="7164075" cy="38562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432815"/>
                <a:gridCol w="1432815"/>
                <a:gridCol w="1432815"/>
                <a:gridCol w="1432815"/>
                <a:gridCol w="1432815"/>
              </a:tblGrid>
              <a:tr h="38562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PGD offset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PUD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PMD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PTE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Page offset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66261" y="1784289"/>
            <a:ext cx="1890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Virtual address</a:t>
            </a:r>
            <a:endParaRPr lang="en-US" sz="20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327766" y="2638174"/>
            <a:ext cx="7999074" cy="2176383"/>
            <a:chOff x="424504" y="2677054"/>
            <a:chExt cx="10012334" cy="4345787"/>
          </a:xfrm>
        </p:grpSpPr>
        <p:sp>
          <p:nvSpPr>
            <p:cNvPr id="4" name="TextBox 3"/>
            <p:cNvSpPr txBox="1"/>
            <p:nvPr/>
          </p:nvSpPr>
          <p:spPr>
            <a:xfrm>
              <a:off x="1974541" y="4827983"/>
              <a:ext cx="857159" cy="737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PGD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398712" y="2677054"/>
              <a:ext cx="1588" cy="37147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24504" y="2784420"/>
              <a:ext cx="809004" cy="737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CR3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41799" y="2700309"/>
              <a:ext cx="0" cy="716172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1818481" y="3210850"/>
              <a:ext cx="1143000" cy="5584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err="1"/>
                <a:t>p</a:t>
              </a:r>
              <a:r>
                <a:rPr lang="en-US" dirty="0" err="1" smtClean="0"/>
                <a:t>gd_t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26360" y="5233053"/>
              <a:ext cx="851515" cy="73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PUD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273884" y="3015252"/>
              <a:ext cx="563646" cy="1594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29" idx="3"/>
            </p:cNvCxnSpPr>
            <p:nvPr/>
          </p:nvCxnSpPr>
          <p:spPr>
            <a:xfrm flipV="1">
              <a:off x="2961481" y="3400300"/>
              <a:ext cx="704883" cy="455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810612" y="3016846"/>
              <a:ext cx="1150870" cy="1924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18481" y="3769263"/>
              <a:ext cx="1143000" cy="10587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74233" y="3610485"/>
              <a:ext cx="1143000" cy="5584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err="1" smtClean="0"/>
                <a:t>p</a:t>
              </a:r>
              <a:r>
                <a:rPr lang="en-US" dirty="0" err="1"/>
                <a:t>u</a:t>
              </a:r>
              <a:r>
                <a:rPr lang="en-US" dirty="0" err="1" smtClean="0"/>
                <a:t>d_t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66364" y="3416481"/>
              <a:ext cx="1150870" cy="1924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74233" y="4168898"/>
              <a:ext cx="1143000" cy="10587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129104" y="2697928"/>
              <a:ext cx="10001" cy="1086501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607265" y="5580403"/>
              <a:ext cx="977467" cy="73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PMD</a:t>
              </a:r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817233" y="3753084"/>
              <a:ext cx="704883" cy="455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5529985" y="3963268"/>
              <a:ext cx="1143000" cy="5584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dirty="0" err="1" smtClean="0"/>
                <a:t>p</a:t>
              </a:r>
              <a:r>
                <a:rPr lang="en-US" dirty="0" err="1"/>
                <a:t>m</a:t>
              </a:r>
              <a:r>
                <a:rPr lang="en-US" dirty="0" err="1" smtClean="0"/>
                <a:t>d_t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29984" y="3753085"/>
              <a:ext cx="1143001" cy="2085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29985" y="4521683"/>
              <a:ext cx="1143000" cy="10587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7979477" y="2677054"/>
              <a:ext cx="7236" cy="141750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564038" y="5911126"/>
              <a:ext cx="851515" cy="73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PT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6699159" y="4078373"/>
              <a:ext cx="704883" cy="455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7411911" y="4288557"/>
              <a:ext cx="1143000" cy="5584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000" dirty="0" err="1" smtClean="0"/>
                <a:t>pte_t</a:t>
              </a:r>
              <a:endParaRPr lang="en-US" sz="2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11910" y="4078374"/>
              <a:ext cx="1143001" cy="2085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11911" y="4846972"/>
              <a:ext cx="1143000" cy="10587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858375" y="2700309"/>
              <a:ext cx="3028" cy="179931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356554" y="6285361"/>
              <a:ext cx="1003642" cy="73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Page</a:t>
              </a:r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8581085" y="4483441"/>
              <a:ext cx="704883" cy="455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9285968" y="4499622"/>
              <a:ext cx="1150870" cy="17741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398823" y="4300001"/>
              <a:ext cx="1169175" cy="527981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628033" y="890090"/>
            <a:ext cx="11052689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Page-level Side-Channel </a:t>
            </a:r>
            <a:r>
              <a:rPr lang="en-US" dirty="0" smtClean="0"/>
              <a:t>Attacks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964580" y="5070274"/>
            <a:ext cx="7854624" cy="1290208"/>
            <a:chOff x="3120186" y="4843156"/>
            <a:chExt cx="3718068" cy="824055"/>
          </a:xfrm>
        </p:grpSpPr>
        <p:sp>
          <p:nvSpPr>
            <p:cNvPr id="74" name="Rectangle 73"/>
            <p:cNvSpPr/>
            <p:nvPr/>
          </p:nvSpPr>
          <p:spPr>
            <a:xfrm>
              <a:off x="4009158" y="5276882"/>
              <a:ext cx="1125398" cy="3903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6A0902"/>
                  </a:solidFill>
                </a:rPr>
                <a:t>Physical Page Address</a:t>
              </a:r>
              <a:endParaRPr lang="en-US" dirty="0">
                <a:solidFill>
                  <a:srgbClr val="6A0902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788114" y="5276882"/>
              <a:ext cx="125019" cy="390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6A0902"/>
                  </a:solidFill>
                </a:rPr>
                <a:t>0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903352" y="5276883"/>
              <a:ext cx="123378" cy="390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D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026763" y="5276883"/>
              <a:ext cx="114333" cy="390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A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666439" y="5276883"/>
              <a:ext cx="121642" cy="390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G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441246" y="5276883"/>
              <a:ext cx="124025" cy="390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U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268791" y="5276884"/>
              <a:ext cx="172455" cy="390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6A0902"/>
                  </a:solidFill>
                </a:rPr>
                <a:t>W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41096" y="5276883"/>
              <a:ext cx="127695" cy="390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C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568941" y="5276883"/>
              <a:ext cx="126625" cy="390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R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695566" y="5276883"/>
              <a:ext cx="106177" cy="390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P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137370" y="5276881"/>
              <a:ext cx="527424" cy="3903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6A0902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683308" y="5061769"/>
              <a:ext cx="154946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0</a:t>
              </a:r>
              <a:endParaRPr lang="en-US" sz="2000" dirty="0" smtClean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025818" y="5044965"/>
              <a:ext cx="222479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5</a:t>
              </a:r>
              <a:r>
                <a:rPr lang="en-US" sz="2000" dirty="0" smtClean="0"/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36490" y="5053307"/>
              <a:ext cx="154946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9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926745" y="5051599"/>
              <a:ext cx="222479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12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458212" y="4843156"/>
              <a:ext cx="1009748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Page Table Entry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08305" y="5053307"/>
              <a:ext cx="213495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11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348927" y="5276881"/>
              <a:ext cx="660022" cy="3903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6A0902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206791" y="5276881"/>
              <a:ext cx="148808" cy="3903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6A0902"/>
                  </a:solidFill>
                </a:rPr>
                <a:t>XD</a:t>
              </a:r>
              <a:endParaRPr lang="en-US" sz="1400" dirty="0">
                <a:solidFill>
                  <a:srgbClr val="6A0902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809095" y="5044965"/>
              <a:ext cx="222479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5</a:t>
              </a:r>
              <a:r>
                <a:rPr lang="en-US" sz="2000" dirty="0"/>
                <a:t>2</a:t>
              </a:r>
              <a:endParaRPr lang="en-US" sz="2000" dirty="0" smtClean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363184" y="5044965"/>
              <a:ext cx="222479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6</a:t>
              </a:r>
              <a:r>
                <a:rPr lang="en-US" sz="2000" dirty="0" smtClean="0"/>
                <a:t>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20186" y="5044965"/>
              <a:ext cx="222479" cy="25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6</a:t>
              </a:r>
              <a:r>
                <a:rPr lang="en-US" sz="2000" dirty="0"/>
                <a:t>3</a:t>
              </a:r>
              <a:endParaRPr lang="en-US" sz="2000" dirty="0" smtClean="0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2495043" y="5755827"/>
            <a:ext cx="339617" cy="60464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Left Arrow 33"/>
          <p:cNvSpPr/>
          <p:nvPr/>
        </p:nvSpPr>
        <p:spPr>
          <a:xfrm>
            <a:off x="8147929" y="3124147"/>
            <a:ext cx="1661510" cy="1182435"/>
          </a:xfrm>
          <a:prstGeom prst="lef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Access</a:t>
            </a:r>
            <a:endParaRPr lang="en-US" sz="2800"/>
          </a:p>
        </p:txBody>
      </p:sp>
      <p:sp>
        <p:nvSpPr>
          <p:cNvPr id="38" name="Rectangle 37"/>
          <p:cNvSpPr/>
          <p:nvPr/>
        </p:nvSpPr>
        <p:spPr>
          <a:xfrm>
            <a:off x="8995961" y="2505287"/>
            <a:ext cx="2938650" cy="13147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Page Fault Handler</a:t>
            </a:r>
          </a:p>
          <a:p>
            <a:pPr algn="ctr"/>
            <a:r>
              <a:rPr lang="en-US" sz="2400" dirty="0" smtClean="0"/>
              <a:t>(Kernel)</a:t>
            </a:r>
            <a:endParaRPr lang="en-US" sz="2400" dirty="0"/>
          </a:p>
        </p:txBody>
      </p:sp>
      <p:cxnSp>
        <p:nvCxnSpPr>
          <p:cNvPr id="44" name="Curved Connector 43"/>
          <p:cNvCxnSpPr>
            <a:endCxn id="38" idx="2"/>
          </p:cNvCxnSpPr>
          <p:nvPr/>
        </p:nvCxnSpPr>
        <p:spPr>
          <a:xfrm rot="5400000" flipH="1" flipV="1">
            <a:off x="9895848" y="3942678"/>
            <a:ext cx="692078" cy="446798"/>
          </a:xfrm>
          <a:prstGeom prst="curvedConnector3">
            <a:avLst/>
          </a:prstGeom>
          <a:ln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ight Arrow 32"/>
          <p:cNvSpPr/>
          <p:nvPr/>
        </p:nvSpPr>
        <p:spPr>
          <a:xfrm>
            <a:off x="8175163" y="3761297"/>
            <a:ext cx="2250798" cy="1198215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Page </a:t>
            </a:r>
            <a:r>
              <a:rPr lang="en-US" sz="2800" dirty="0" smtClean="0">
                <a:solidFill>
                  <a:schemeClr val="bg1"/>
                </a:solidFill>
              </a:rPr>
              <a:t>Fault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12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34" grpId="0" animBg="1"/>
      <p:bldP spid="38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2108200"/>
            <a:ext cx="3848100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d</a:t>
            </a:r>
            <a:r>
              <a:rPr lang="en-US" sz="2400" b="1" i="1" dirty="0" smtClean="0"/>
              <a:t>ummy</a:t>
            </a:r>
            <a:r>
              <a:rPr lang="en-US" sz="2400" dirty="0" smtClean="0"/>
              <a:t> (secret):</a:t>
            </a:r>
          </a:p>
          <a:p>
            <a:endParaRPr lang="en-US" sz="2400" dirty="0"/>
          </a:p>
          <a:p>
            <a:r>
              <a:rPr lang="en-US" sz="2400" dirty="0" smtClean="0"/>
              <a:t>for each bit in secret: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if (bit == 0):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b="1" i="1" dirty="0" err="1" smtClean="0"/>
              <a:t>func_a</a:t>
            </a:r>
            <a:r>
              <a:rPr lang="en-US" sz="2400" dirty="0" smtClean="0"/>
              <a:t> (bit);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else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b="1" i="1" dirty="0" err="1" smtClean="0"/>
              <a:t>func_b</a:t>
            </a:r>
            <a:r>
              <a:rPr lang="en-US" sz="2400" dirty="0" smtClean="0"/>
              <a:t> (bit);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90833" y="2171700"/>
            <a:ext cx="1230067" cy="37165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2706933" y="4363397"/>
            <a:ext cx="1128467" cy="37165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2706933" y="3635514"/>
            <a:ext cx="1128467" cy="37165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3" name="Straight Arrow Connector 12"/>
          <p:cNvCxnSpPr>
            <a:stCxn id="4" idx="3"/>
            <a:endCxn id="8" idx="1"/>
          </p:cNvCxnSpPr>
          <p:nvPr/>
        </p:nvCxnSpPr>
        <p:spPr>
          <a:xfrm>
            <a:off x="2120900" y="2357530"/>
            <a:ext cx="4702307" cy="770765"/>
          </a:xfrm>
          <a:prstGeom prst="straightConnector1">
            <a:avLst/>
          </a:prstGeom>
          <a:ln>
            <a:solidFill>
              <a:srgbClr val="6A090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823207" y="2095316"/>
            <a:ext cx="1305558" cy="2690540"/>
            <a:chOff x="6823207" y="2095316"/>
            <a:chExt cx="1305558" cy="2690540"/>
          </a:xfrm>
        </p:grpSpPr>
        <p:sp>
          <p:nvSpPr>
            <p:cNvPr id="7" name="Rectangle 6"/>
            <p:cNvSpPr/>
            <p:nvPr/>
          </p:nvSpPr>
          <p:spPr>
            <a:xfrm>
              <a:off x="6823207" y="2095316"/>
              <a:ext cx="1305558" cy="26905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23207" y="2823970"/>
              <a:ext cx="1305558" cy="608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dummy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39993" y="21082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Page 1</a:t>
              </a:r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08408" y="2108200"/>
            <a:ext cx="1305558" cy="2677656"/>
            <a:chOff x="8408408" y="2108200"/>
            <a:chExt cx="1305558" cy="2677656"/>
          </a:xfrm>
        </p:grpSpPr>
        <p:sp>
          <p:nvSpPr>
            <p:cNvPr id="9" name="Rectangle 8"/>
            <p:cNvSpPr/>
            <p:nvPr/>
          </p:nvSpPr>
          <p:spPr>
            <a:xfrm>
              <a:off x="8408408" y="2108200"/>
              <a:ext cx="1305558" cy="26776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408408" y="3819223"/>
              <a:ext cx="1305558" cy="630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</a:rPr>
                <a:t>f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unc_a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8408" y="21082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Page 2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993609" y="2108200"/>
            <a:ext cx="1305558" cy="2677656"/>
            <a:chOff x="9993609" y="2108200"/>
            <a:chExt cx="1305558" cy="2677656"/>
          </a:xfrm>
        </p:grpSpPr>
        <p:sp>
          <p:nvSpPr>
            <p:cNvPr id="11" name="Rectangle 10"/>
            <p:cNvSpPr/>
            <p:nvPr/>
          </p:nvSpPr>
          <p:spPr>
            <a:xfrm>
              <a:off x="9993609" y="2108200"/>
              <a:ext cx="1305558" cy="26776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93609" y="3068415"/>
              <a:ext cx="1305558" cy="5745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func_b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993609" y="2110485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Page 3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052263" y="5168301"/>
            <a:ext cx="8087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Page sequence: P1, P2, P1, P3, P1, P3, P1</a:t>
            </a:r>
            <a:r>
              <a:rPr lang="en-US" sz="2800" smtClean="0"/>
              <a:t>, P2</a:t>
            </a:r>
            <a:r>
              <a:rPr lang="mr-IN" sz="2800" dirty="0" smtClean="0"/>
              <a:t>…</a:t>
            </a:r>
            <a:endParaRPr lang="en-US" sz="28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97400" y="5709892"/>
            <a:ext cx="5396209" cy="127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45033" y="5946741"/>
            <a:ext cx="7417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Infer secret:         0,          1,          1,          0</a:t>
            </a:r>
            <a:r>
              <a:rPr lang="mr-IN" sz="2800" dirty="0" smtClean="0"/>
              <a:t>…</a:t>
            </a:r>
            <a:endParaRPr lang="en-US" sz="2800" dirty="0"/>
          </a:p>
        </p:txBody>
      </p:sp>
      <p:cxnSp>
        <p:nvCxnSpPr>
          <p:cNvPr id="15" name="Straight Arrow Connector 14"/>
          <p:cNvCxnSpPr>
            <a:stCxn id="5" idx="3"/>
            <a:endCxn id="12" idx="1"/>
          </p:cNvCxnSpPr>
          <p:nvPr/>
        </p:nvCxnSpPr>
        <p:spPr>
          <a:xfrm flipV="1">
            <a:off x="3835400" y="3355692"/>
            <a:ext cx="6158209" cy="1193535"/>
          </a:xfrm>
          <a:prstGeom prst="straightConnector1">
            <a:avLst/>
          </a:prstGeom>
          <a:ln>
            <a:solidFill>
              <a:srgbClr val="6A090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  <a:endCxn id="10" idx="1"/>
          </p:cNvCxnSpPr>
          <p:nvPr/>
        </p:nvCxnSpPr>
        <p:spPr>
          <a:xfrm>
            <a:off x="3835400" y="3821344"/>
            <a:ext cx="4573008" cy="313217"/>
          </a:xfrm>
          <a:prstGeom prst="straightConnector1">
            <a:avLst/>
          </a:prstGeom>
          <a:ln>
            <a:solidFill>
              <a:srgbClr val="6A090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628033" y="890090"/>
            <a:ext cx="11052689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Page-level Side-Channel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50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8877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Attacks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03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14300" y="877824"/>
            <a:ext cx="66548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 smtClean="0"/>
              <a:t>Demo Vulnerability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994143" y="5459988"/>
            <a:ext cx="5089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Bleichenbacher</a:t>
            </a:r>
            <a:r>
              <a:rPr lang="en-US" sz="2800" dirty="0" smtClean="0"/>
              <a:t> vulnerability in OpenSSL 1.0.2j (Feb 2017)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0" y="54284"/>
            <a:ext cx="4780734" cy="6752916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727134" y="6045200"/>
            <a:ext cx="3556000" cy="431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3" y="1916183"/>
            <a:ext cx="5187216" cy="3341111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374901" y="3162300"/>
            <a:ext cx="2692400" cy="254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44701" y="4446517"/>
            <a:ext cx="3302000" cy="431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008941" y="1359830"/>
            <a:ext cx="1954912" cy="2690540"/>
            <a:chOff x="6823207" y="2095316"/>
            <a:chExt cx="1305558" cy="2690540"/>
          </a:xfrm>
        </p:grpSpPr>
        <p:sp>
          <p:nvSpPr>
            <p:cNvPr id="13" name="Rectangle 12"/>
            <p:cNvSpPr/>
            <p:nvPr/>
          </p:nvSpPr>
          <p:spPr>
            <a:xfrm>
              <a:off x="6823207" y="2095316"/>
              <a:ext cx="1305558" cy="26905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23207" y="2823970"/>
              <a:ext cx="1305558" cy="912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RSAerr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39993" y="21082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Page 1</a:t>
              </a: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66322" y="1376776"/>
            <a:ext cx="1954912" cy="2677656"/>
            <a:chOff x="8408408" y="2108200"/>
            <a:chExt cx="1305558" cy="2677656"/>
          </a:xfrm>
        </p:grpSpPr>
        <p:sp>
          <p:nvSpPr>
            <p:cNvPr id="17" name="Rectangle 16"/>
            <p:cNvSpPr/>
            <p:nvPr/>
          </p:nvSpPr>
          <p:spPr>
            <a:xfrm>
              <a:off x="8408408" y="2108200"/>
              <a:ext cx="1305558" cy="26776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08408" y="3512725"/>
              <a:ext cx="1305558" cy="937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RSA</a:t>
              </a:r>
              <a:r>
                <a:rPr lang="en-US" sz="2400" dirty="0" err="1">
                  <a:solidFill>
                    <a:schemeClr val="tx1"/>
                  </a:solidFill>
                </a:rPr>
                <a:t>_padding_check</a:t>
              </a:r>
              <a:r>
                <a:rPr lang="mr-IN" sz="2400" dirty="0">
                  <a:solidFill>
                    <a:schemeClr val="tx1"/>
                  </a:solidFill>
                </a:rPr>
                <a:t>…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08408" y="21082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Page 2</a:t>
              </a:r>
              <a:endParaRPr lang="en-US" dirty="0"/>
            </a:p>
          </p:txBody>
        </p:sp>
      </p:grpSp>
      <p:cxnSp>
        <p:nvCxnSpPr>
          <p:cNvPr id="20" name="Straight Arrow Connector 19"/>
          <p:cNvCxnSpPr>
            <a:stCxn id="8" idx="3"/>
            <a:endCxn id="18" idx="1"/>
          </p:cNvCxnSpPr>
          <p:nvPr/>
        </p:nvCxnSpPr>
        <p:spPr>
          <a:xfrm flipV="1">
            <a:off x="5067301" y="3249888"/>
            <a:ext cx="4299021" cy="39412"/>
          </a:xfrm>
          <a:prstGeom prst="straightConnector1">
            <a:avLst/>
          </a:prstGeom>
          <a:ln>
            <a:solidFill>
              <a:srgbClr val="6A090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0" idx="3"/>
            <a:endCxn id="14" idx="1"/>
          </p:cNvCxnSpPr>
          <p:nvPr/>
        </p:nvCxnSpPr>
        <p:spPr>
          <a:xfrm flipV="1">
            <a:off x="5346701" y="2544774"/>
            <a:ext cx="1662240" cy="2117643"/>
          </a:xfrm>
          <a:prstGeom prst="straightConnector1">
            <a:avLst/>
          </a:prstGeom>
          <a:ln>
            <a:solidFill>
              <a:srgbClr val="6A090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108472" y="101600"/>
            <a:ext cx="2692400" cy="254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9" idx="0"/>
            <a:endCxn id="14" idx="2"/>
          </p:cNvCxnSpPr>
          <p:nvPr/>
        </p:nvCxnSpPr>
        <p:spPr>
          <a:xfrm flipH="1" flipV="1">
            <a:off x="7986397" y="3001064"/>
            <a:ext cx="1518737" cy="3044136"/>
          </a:xfrm>
          <a:prstGeom prst="straightConnector1">
            <a:avLst/>
          </a:prstGeom>
          <a:ln>
            <a:solidFill>
              <a:srgbClr val="6A090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23876" y="4987038"/>
            <a:ext cx="7956024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Page sequence: P2, P1, P2, P1 =&gt; wrong format</a:t>
            </a:r>
          </a:p>
          <a:p>
            <a:r>
              <a:rPr lang="en-US" sz="2800" dirty="0">
                <a:solidFill>
                  <a:schemeClr val="bg1"/>
                </a:solidFill>
              </a:rPr>
              <a:t>Page sequence</a:t>
            </a:r>
            <a:r>
              <a:rPr lang="en-US" sz="2800" dirty="0" smtClean="0">
                <a:solidFill>
                  <a:schemeClr val="bg1"/>
                </a:solidFill>
              </a:rPr>
              <a:t>: P2 =&gt; correct format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37" name="Curved Connector 36"/>
          <p:cNvCxnSpPr>
            <a:stCxn id="8" idx="0"/>
            <a:endCxn id="26" idx="1"/>
          </p:cNvCxnSpPr>
          <p:nvPr/>
        </p:nvCxnSpPr>
        <p:spPr>
          <a:xfrm rot="5400000" flipH="1" flipV="1">
            <a:off x="4447936" y="-498235"/>
            <a:ext cx="2933700" cy="4387371"/>
          </a:xfrm>
          <a:prstGeom prst="curvedConnector2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51709" y="2272889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calls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83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55179" y="2395273"/>
            <a:ext cx="4427515" cy="18763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Attack Settings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7510" y="3298747"/>
            <a:ext cx="17100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Client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54042" y="3265959"/>
            <a:ext cx="17100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Server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981703" y="3050516"/>
            <a:ext cx="171004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TLS Library</a:t>
            </a:r>
            <a:endParaRPr lang="en-US" sz="2800" dirty="0"/>
          </a:p>
        </p:txBody>
      </p:sp>
      <p:cxnSp>
        <p:nvCxnSpPr>
          <p:cNvPr id="7" name="Straight Connector 6"/>
          <p:cNvCxnSpPr>
            <a:stCxn id="4" idx="3"/>
            <a:endCxn id="5" idx="1"/>
          </p:cNvCxnSpPr>
          <p:nvPr/>
        </p:nvCxnSpPr>
        <p:spPr>
          <a:xfrm>
            <a:off x="8564089" y="3527569"/>
            <a:ext cx="417614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49167" y="2384341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enclave</a:t>
            </a:r>
            <a:endParaRPr lang="en-US" sz="24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6894" y="4583876"/>
            <a:ext cx="104394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4049486" y="3174361"/>
            <a:ext cx="2804556" cy="738663"/>
          </a:xfrm>
          <a:prstGeom prst="rightArrow">
            <a:avLst>
              <a:gd name="adj1" fmla="val 66077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handshake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56014" y="4211482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user space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76894" y="4519460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kernel space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533902" y="5142260"/>
            <a:ext cx="247006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Page Fault Handler</a:t>
            </a:r>
          </a:p>
        </p:txBody>
      </p:sp>
      <p:sp>
        <p:nvSpPr>
          <p:cNvPr id="21" name="Right Arrow 20"/>
          <p:cNvSpPr/>
          <p:nvPr/>
        </p:nvSpPr>
        <p:spPr>
          <a:xfrm rot="5400000">
            <a:off x="8353733" y="4137793"/>
            <a:ext cx="859754" cy="1169924"/>
          </a:xfrm>
          <a:prstGeom prst="rightArrow">
            <a:avLst>
              <a:gd name="adj1" fmla="val 66077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237510" y="5140009"/>
            <a:ext cx="171004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Attacker Module</a:t>
            </a:r>
            <a:endParaRPr lang="en-US" sz="2800" dirty="0" smtClean="0"/>
          </a:p>
        </p:txBody>
      </p:sp>
      <p:sp>
        <p:nvSpPr>
          <p:cNvPr id="23" name="Left Arrow 22"/>
          <p:cNvSpPr/>
          <p:nvPr/>
        </p:nvSpPr>
        <p:spPr>
          <a:xfrm>
            <a:off x="3947557" y="5142260"/>
            <a:ext cx="3351704" cy="954107"/>
          </a:xfrm>
          <a:prstGeom prst="leftArrow">
            <a:avLst>
              <a:gd name="adj1" fmla="val 61173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page sequence</a:t>
            </a:r>
            <a:endParaRPr lang="en-US" sz="2400"/>
          </a:p>
        </p:txBody>
      </p:sp>
      <p:sp>
        <p:nvSpPr>
          <p:cNvPr id="26" name="Up Arrow 25"/>
          <p:cNvSpPr/>
          <p:nvPr/>
        </p:nvSpPr>
        <p:spPr>
          <a:xfrm>
            <a:off x="2183862" y="3821967"/>
            <a:ext cx="1838697" cy="1213171"/>
          </a:xfrm>
          <a:prstGeom prst="upArrow">
            <a:avLst>
              <a:gd name="adj1" fmla="val 64209"/>
              <a:gd name="adj2" fmla="val 4128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Oracle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29" y="5699990"/>
            <a:ext cx="954760" cy="9547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29" y="2626610"/>
            <a:ext cx="954760" cy="954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49" y="5699990"/>
            <a:ext cx="954760" cy="9547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02217" y="2915173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Replace CKE</a:t>
            </a:r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53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0" grpId="0" animBg="1"/>
      <p:bldP spid="21" grpId="0" animBg="1"/>
      <p:bldP spid="24" grpId="0" animBg="1"/>
      <p:bldP spid="23" grpId="0" animBg="1"/>
      <p:bldP spid="26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爱剪辑-demo_y_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5799" y="1865567"/>
            <a:ext cx="8280401" cy="465772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73300" y="2806700"/>
            <a:ext cx="5003800" cy="16256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695700" y="4571678"/>
            <a:ext cx="3219450" cy="24161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39720" y="276860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(00)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52420" y="3038277"/>
            <a:ext cx="7272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422820" y="3810000"/>
            <a:ext cx="492330" cy="2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70930" y="3872992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PMS (after 0x0303)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4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6" grpId="0" animBg="1"/>
      <p:bldP spid="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13546"/>
              </p:ext>
            </p:extLst>
          </p:nvPr>
        </p:nvGraphicFramePr>
        <p:xfrm>
          <a:off x="1723232" y="2162704"/>
          <a:ext cx="874553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384"/>
                <a:gridCol w="2186384"/>
                <a:gridCol w="2186384"/>
                <a:gridCol w="218638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Length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1024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2048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4096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Inquiries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19,346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19,368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57,286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Time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28m20s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33m24s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1h31m39s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2800" y="6343650"/>
            <a:ext cx="9630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Christopher </a:t>
            </a:r>
            <a:r>
              <a:rPr lang="en-US" sz="1200" dirty="0"/>
              <a:t>Meyer, </a:t>
            </a:r>
            <a:r>
              <a:rPr lang="en-US" sz="1200" dirty="0" err="1"/>
              <a:t>Juraj</a:t>
            </a:r>
            <a:r>
              <a:rPr lang="en-US" sz="1200" dirty="0"/>
              <a:t> </a:t>
            </a:r>
            <a:r>
              <a:rPr lang="en-US" sz="1200" dirty="0" err="1"/>
              <a:t>Somorovsky</a:t>
            </a:r>
            <a:r>
              <a:rPr lang="en-US" sz="1200" dirty="0"/>
              <a:t>, Eugen Weiss, </a:t>
            </a:r>
            <a:r>
              <a:rPr lang="en-US" sz="1200" dirty="0" err="1"/>
              <a:t>Jörg</a:t>
            </a:r>
            <a:r>
              <a:rPr lang="en-US" sz="1200" dirty="0"/>
              <a:t> </a:t>
            </a:r>
            <a:r>
              <a:rPr lang="en-US" sz="1200" dirty="0" err="1"/>
              <a:t>Schwenk</a:t>
            </a:r>
            <a:r>
              <a:rPr lang="en-US" sz="1200" dirty="0"/>
              <a:t>, </a:t>
            </a:r>
            <a:r>
              <a:rPr lang="en-US" sz="1200" dirty="0" smtClean="0"/>
              <a:t>Sebastian </a:t>
            </a:r>
            <a:r>
              <a:rPr lang="en-US" sz="1200" dirty="0" err="1" smtClean="0"/>
              <a:t>Schinzel</a:t>
            </a:r>
            <a:r>
              <a:rPr lang="en-US" sz="1200" dirty="0"/>
              <a:t>, and Erik </a:t>
            </a:r>
            <a:r>
              <a:rPr lang="en-US" sz="1200" dirty="0" err="1"/>
              <a:t>Tews</a:t>
            </a:r>
            <a:r>
              <a:rPr lang="en-US" sz="1200" dirty="0"/>
              <a:t>. 2014. Revisiting SSL/TLS implementations: New </a:t>
            </a:r>
            <a:r>
              <a:rPr lang="en-US" sz="1200" dirty="0" err="1" smtClean="0"/>
              <a:t>Bleichenbacher</a:t>
            </a:r>
            <a:r>
              <a:rPr lang="en-US" sz="1200" dirty="0" smtClean="0"/>
              <a:t> </a:t>
            </a:r>
            <a:r>
              <a:rPr lang="en-US" sz="1200" dirty="0"/>
              <a:t>side channels and attacks. In 23rd USENIX Security </a:t>
            </a:r>
            <a:r>
              <a:rPr lang="en-US" sz="1200" dirty="0" smtClean="0"/>
              <a:t>Symposium </a:t>
            </a:r>
            <a:r>
              <a:rPr lang="en-US" sz="1200" dirty="0"/>
              <a:t>(USENIX Security </a:t>
            </a:r>
            <a:r>
              <a:rPr lang="en-US" sz="1200" dirty="0" smtClean="0"/>
              <a:t>14</a:t>
            </a:r>
            <a:r>
              <a:rPr lang="en-US" sz="1200" dirty="0"/>
              <a:t>). 733–748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087669"/>
            <a:ext cx="770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History: at least 20 </a:t>
            </a:r>
            <a:r>
              <a:rPr lang="en-US" sz="2800" dirty="0"/>
              <a:t>hours</a:t>
            </a:r>
            <a:r>
              <a:rPr lang="en-US" sz="2800" dirty="0" smtClean="0"/>
              <a:t>* (already fixed)</a:t>
            </a:r>
            <a:endParaRPr lang="en-US" sz="28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95097"/>
              </p:ext>
            </p:extLst>
          </p:nvPr>
        </p:nvGraphicFramePr>
        <p:xfrm>
          <a:off x="2857500" y="4636290"/>
          <a:ext cx="7772400" cy="1370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0"/>
              </a:tblGrid>
              <a:tr h="13708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21" name="Rounded Rectangular Callout 20"/>
          <p:cNvSpPr/>
          <p:nvPr/>
        </p:nvSpPr>
        <p:spPr>
          <a:xfrm>
            <a:off x="5318123" y="4567349"/>
            <a:ext cx="1657351" cy="526140"/>
          </a:xfrm>
          <a:prstGeom prst="wedgeRoundRectCallout">
            <a:avLst>
              <a:gd name="adj1" fmla="val -89291"/>
              <a:gd name="adj2" fmla="val 2155"/>
              <a:gd name="adj3" fmla="val 16667"/>
            </a:avLst>
          </a:prstGeom>
          <a:solidFill>
            <a:srgbClr val="FE7A6E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ession end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653955" y="4610889"/>
            <a:ext cx="9975945" cy="1390498"/>
            <a:chOff x="653955" y="4610889"/>
            <a:chExt cx="9975945" cy="1390498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857500" y="4838700"/>
              <a:ext cx="1828800" cy="0"/>
            </a:xfrm>
            <a:prstGeom prst="straightConnector1">
              <a:avLst/>
            </a:prstGeom>
            <a:ln w="25400">
              <a:headEnd type="triangle" w="lg" len="lg"/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857500" y="5334000"/>
              <a:ext cx="7772400" cy="0"/>
            </a:xfrm>
            <a:prstGeom prst="straightConnector1">
              <a:avLst/>
            </a:prstGeom>
            <a:ln w="25400">
              <a:headEnd type="triangle" w="lg" len="lg"/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857500" y="5854700"/>
              <a:ext cx="914400" cy="0"/>
            </a:xfrm>
            <a:prstGeom prst="straightConnector1">
              <a:avLst/>
            </a:prstGeom>
            <a:ln w="25400">
              <a:headEnd type="triangle" w="lg" len="lg"/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86300" y="4610889"/>
              <a:ext cx="0" cy="13716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71900" y="4617720"/>
              <a:ext cx="0" cy="13716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955" y="4654034"/>
              <a:ext cx="2232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Typical </a:t>
              </a:r>
              <a:r>
                <a:rPr lang="en-US" smtClean="0"/>
                <a:t>TLS session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59598" y="5137029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History attacks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60963" y="5632055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Our attacks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06189" y="5354138"/>
            <a:ext cx="5903823" cy="628351"/>
            <a:chOff x="4706189" y="5354138"/>
            <a:chExt cx="5903823" cy="628351"/>
          </a:xfrm>
        </p:grpSpPr>
        <p:sp>
          <p:nvSpPr>
            <p:cNvPr id="23" name="Left Brace 22"/>
            <p:cNvSpPr/>
            <p:nvPr/>
          </p:nvSpPr>
          <p:spPr>
            <a:xfrm rot="16200000">
              <a:off x="7481267" y="2579060"/>
              <a:ext cx="353668" cy="5903823"/>
            </a:xfrm>
            <a:prstGeom prst="leftBrace">
              <a:avLst/>
            </a:prstGeom>
            <a:ln w="127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94590" y="5613157"/>
              <a:ext cx="1475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ffline attack</a:t>
              </a:r>
              <a:endParaRPr lang="en-US" dirty="0"/>
            </a:p>
          </p:txBody>
        </p:sp>
      </p:grpSp>
      <p:sp>
        <p:nvSpPr>
          <p:cNvPr id="25" name="Explosion 2 24"/>
          <p:cNvSpPr/>
          <p:nvPr/>
        </p:nvSpPr>
        <p:spPr>
          <a:xfrm>
            <a:off x="3449207" y="5481506"/>
            <a:ext cx="1868916" cy="1172779"/>
          </a:xfrm>
          <a:prstGeom prst="irregularSeal2">
            <a:avLst/>
          </a:prstGeom>
          <a:solidFill>
            <a:srgbClr val="FE7A6E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</a:t>
            </a:r>
            <a:r>
              <a:rPr lang="en-US" smtClean="0"/>
              <a:t>nline hijack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 flipV="1">
            <a:off x="3903022" y="3310600"/>
            <a:ext cx="1654629" cy="59240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flipV="1">
            <a:off x="3449206" y="4108845"/>
            <a:ext cx="1431551" cy="48426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15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104 -0.179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 animBg="1"/>
      <p:bldP spid="25" grpId="0" animBg="1"/>
      <p:bldP spid="25" grpId="1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Attacks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1479550" y="2400300"/>
            <a:ext cx="9232900" cy="3479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85555" y="2138690"/>
            <a:ext cx="442089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Chosen </a:t>
            </a:r>
            <a:r>
              <a:rPr lang="en-US" sz="2800" dirty="0" err="1" smtClean="0"/>
              <a:t>Ciphertext</a:t>
            </a:r>
            <a:r>
              <a:rPr lang="en-US" sz="2800" dirty="0" smtClean="0"/>
              <a:t> Attacks</a:t>
            </a:r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2171054" y="2923520"/>
            <a:ext cx="3569345" cy="209298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6431903" y="2923520"/>
            <a:ext cx="3569345" cy="209298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94548" y="4754890"/>
            <a:ext cx="3922356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/>
              <a:t>Bleichenbacher</a:t>
            </a:r>
            <a:r>
              <a:rPr lang="en-US" sz="2800" dirty="0" smtClean="0"/>
              <a:t> Attacks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83355" y="4754890"/>
            <a:ext cx="3920753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Padding Oracle Attacks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474135" y="3366771"/>
            <a:ext cx="2963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Drown Attack</a:t>
            </a:r>
          </a:p>
          <a:p>
            <a:pPr lvl="0" algn="ctr"/>
            <a:r>
              <a:rPr lang="en-US" sz="2400" dirty="0">
                <a:solidFill>
                  <a:prstClr val="black"/>
                </a:solidFill>
              </a:rPr>
              <a:t>Timing-based </a:t>
            </a:r>
            <a:r>
              <a:rPr lang="en-US" sz="2400" dirty="0" smtClean="0">
                <a:solidFill>
                  <a:prstClr val="black"/>
                </a:solidFill>
              </a:rPr>
              <a:t>Attack</a:t>
            </a:r>
          </a:p>
          <a:p>
            <a:pPr lvl="0" algn="ctr"/>
            <a:r>
              <a:rPr lang="mr-IN" sz="2400" dirty="0" smtClean="0">
                <a:solidFill>
                  <a:prstClr val="black"/>
                </a:solidFill>
              </a:rPr>
              <a:t>…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1825" y="3366771"/>
            <a:ext cx="2389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Lucky 13 </a:t>
            </a:r>
            <a:r>
              <a:rPr lang="en-US" sz="2400" dirty="0">
                <a:solidFill>
                  <a:prstClr val="black"/>
                </a:solidFill>
              </a:rPr>
              <a:t>Attack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POODLE Attack</a:t>
            </a:r>
          </a:p>
          <a:p>
            <a:pPr lvl="0" algn="ctr"/>
            <a:r>
              <a:rPr lang="mr-IN" sz="2400" dirty="0" smtClean="0">
                <a:solidFill>
                  <a:prstClr val="black"/>
                </a:solidFill>
              </a:rPr>
              <a:t>…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74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SSL/TLS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20" y="3893781"/>
            <a:ext cx="6660492" cy="2047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2104"/>
            <a:ext cx="3438526" cy="4649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2188" y="5941539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TLS handshake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4477" y="5941539"/>
            <a:ext cx="6195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TLS </a:t>
            </a:r>
            <a:r>
              <a:rPr lang="en-US" sz="2800" smtClean="0"/>
              <a:t>data record (w/ AES-SHA1-CBC)</a:t>
            </a:r>
            <a:endParaRPr lang="en-US" sz="2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73647" y="1800939"/>
            <a:ext cx="7077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A</a:t>
            </a:r>
            <a:r>
              <a:rPr lang="en-US" sz="2800" dirty="0" smtClean="0"/>
              <a:t> general purpose security protocol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ransparently </a:t>
            </a:r>
            <a:r>
              <a:rPr lang="en-US" sz="2800" dirty="0"/>
              <a:t>protect the </a:t>
            </a:r>
            <a:r>
              <a:rPr lang="en-US" sz="2800" dirty="0" smtClean="0"/>
              <a:t>confidentiality </a:t>
            </a:r>
            <a:r>
              <a:rPr lang="en-US" sz="2800" dirty="0"/>
              <a:t>and integrity </a:t>
            </a:r>
            <a:r>
              <a:rPr lang="en-US" sz="2800" dirty="0" smtClean="0"/>
              <a:t>of network communications on top of TCP layer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838201" y="1292101"/>
            <a:ext cx="3399926" cy="517265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4684920" y="3893780"/>
            <a:ext cx="6668880" cy="25709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6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14299" y="877824"/>
            <a:ext cx="11874501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 smtClean="0"/>
              <a:t>Sensitive Control-Flow Vulnerabilities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823065" y="54284"/>
            <a:ext cx="10135607" cy="6752916"/>
            <a:chOff x="823065" y="54284"/>
            <a:chExt cx="10135607" cy="6752916"/>
          </a:xfrm>
        </p:grpSpPr>
        <p:grpSp>
          <p:nvGrpSpPr>
            <p:cNvPr id="13" name="Group 12"/>
            <p:cNvGrpSpPr/>
            <p:nvPr/>
          </p:nvGrpSpPr>
          <p:grpSpPr>
            <a:xfrm>
              <a:off x="6177938" y="54284"/>
              <a:ext cx="4780734" cy="6752916"/>
              <a:chOff x="6547666" y="105084"/>
              <a:chExt cx="4780734" cy="675291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7666" y="105084"/>
                <a:ext cx="4780734" cy="6752916"/>
              </a:xfrm>
              <a:prstGeom prst="rect">
                <a:avLst/>
              </a:prstGeom>
              <a:ln w="19050">
                <a:solidFill>
                  <a:schemeClr val="dk1"/>
                </a:solidFill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7505700" y="6096000"/>
                <a:ext cx="3556000" cy="431800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23065" y="2023499"/>
              <a:ext cx="5187216" cy="3341111"/>
              <a:chOff x="994142" y="1916183"/>
              <a:chExt cx="5187216" cy="334111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142" y="1916183"/>
                <a:ext cx="5187216" cy="3341111"/>
              </a:xfrm>
              <a:prstGeom prst="rect">
                <a:avLst/>
              </a:prstGeom>
              <a:ln w="19050">
                <a:solidFill>
                  <a:schemeClr val="dk1"/>
                </a:solidFill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2374900" y="3162300"/>
                <a:ext cx="2692400" cy="254000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044700" y="4446517"/>
                <a:ext cx="3302000" cy="431800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07045" y="5674620"/>
              <a:ext cx="461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Bleichenbacher</a:t>
              </a:r>
              <a:r>
                <a:rPr lang="en-US" sz="2800" dirty="0" smtClean="0"/>
                <a:t> - OpenSSL</a:t>
              </a:r>
              <a:endParaRPr lang="en-US" sz="28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02151" y="2054437"/>
            <a:ext cx="4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1</a:t>
            </a:r>
            <a:endParaRPr lang="en-US" sz="2800" dirty="0"/>
          </a:p>
        </p:txBody>
      </p:sp>
      <p:cxnSp>
        <p:nvCxnSpPr>
          <p:cNvPr id="53" name="Curved Connector 52"/>
          <p:cNvCxnSpPr>
            <a:stCxn id="18" idx="0"/>
          </p:cNvCxnSpPr>
          <p:nvPr/>
        </p:nvCxnSpPr>
        <p:spPr>
          <a:xfrm rot="5400000" flipH="1" flipV="1">
            <a:off x="4005603" y="-229130"/>
            <a:ext cx="3043167" cy="3954326"/>
          </a:xfrm>
          <a:prstGeom prst="curvedConnector2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734475" y="2384948"/>
            <a:ext cx="904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calls</a:t>
            </a: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62343" y="1569433"/>
            <a:ext cx="10651758" cy="4914306"/>
            <a:chOff x="562343" y="1569433"/>
            <a:chExt cx="10651758" cy="4914306"/>
          </a:xfrm>
        </p:grpSpPr>
        <p:sp>
          <p:nvSpPr>
            <p:cNvPr id="56" name="TextBox 55"/>
            <p:cNvSpPr txBox="1"/>
            <p:nvPr/>
          </p:nvSpPr>
          <p:spPr>
            <a:xfrm>
              <a:off x="562343" y="4831921"/>
              <a:ext cx="44541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Bleichenbacher</a:t>
              </a:r>
              <a:r>
                <a:rPr lang="en-US" sz="2800" dirty="0" smtClean="0"/>
                <a:t> - </a:t>
              </a:r>
              <a:r>
                <a:rPr lang="en-US" sz="2800" dirty="0" err="1" smtClean="0"/>
                <a:t>GnuTLS</a:t>
              </a:r>
              <a:endParaRPr lang="en-US" sz="2800" dirty="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473700" y="1569433"/>
              <a:ext cx="5740401" cy="4914306"/>
              <a:chOff x="6083301" y="1816695"/>
              <a:chExt cx="5422900" cy="459740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3301" y="1816695"/>
                <a:ext cx="5422900" cy="4597400"/>
              </a:xfrm>
              <a:prstGeom prst="rect">
                <a:avLst/>
              </a:prstGeom>
              <a:ln w="19050">
                <a:solidFill>
                  <a:schemeClr val="dk1"/>
                </a:solidFill>
              </a:ln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7358834" y="5118694"/>
                <a:ext cx="3906066" cy="45660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965134" y="3104733"/>
                <a:ext cx="4299766" cy="45660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1653461" y="4381853"/>
            <a:ext cx="4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2</a:t>
            </a:r>
            <a:endParaRPr lang="en-US" sz="2800" dirty="0"/>
          </a:p>
        </p:txBody>
      </p:sp>
      <p:grpSp>
        <p:nvGrpSpPr>
          <p:cNvPr id="62" name="Group 61"/>
          <p:cNvGrpSpPr/>
          <p:nvPr/>
        </p:nvGrpSpPr>
        <p:grpSpPr>
          <a:xfrm>
            <a:off x="523881" y="531054"/>
            <a:ext cx="11240835" cy="6110661"/>
            <a:chOff x="523881" y="531054"/>
            <a:chExt cx="11240835" cy="6110661"/>
          </a:xfrm>
        </p:grpSpPr>
        <p:sp>
          <p:nvSpPr>
            <p:cNvPr id="63" name="TextBox 62"/>
            <p:cNvSpPr txBox="1"/>
            <p:nvPr/>
          </p:nvSpPr>
          <p:spPr>
            <a:xfrm>
              <a:off x="6227697" y="5821975"/>
              <a:ext cx="543523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CBC padding </a:t>
              </a:r>
              <a:r>
                <a:rPr lang="en-US" sz="2800" smtClean="0"/>
                <a:t>oracle - </a:t>
              </a:r>
              <a:r>
                <a:rPr lang="en-US" sz="2800" dirty="0" err="1" smtClean="0"/>
                <a:t>GnuTLS</a:t>
              </a:r>
              <a:endParaRPr lang="en-US" sz="2800" dirty="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523881" y="1777615"/>
              <a:ext cx="5473700" cy="4864100"/>
              <a:chOff x="523881" y="1777615"/>
              <a:chExt cx="5473700" cy="4864100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881" y="1777615"/>
                <a:ext cx="5473700" cy="4864100"/>
              </a:xfrm>
              <a:prstGeom prst="rect">
                <a:avLst/>
              </a:prstGeom>
              <a:ln w="19050">
                <a:solidFill>
                  <a:schemeClr val="dk1"/>
                </a:solidFill>
              </a:ln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2640313" y="3959830"/>
                <a:ext cx="3036587" cy="240923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640312" y="4876065"/>
                <a:ext cx="3036587" cy="240923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6125916" y="531054"/>
              <a:ext cx="5638800" cy="5092700"/>
              <a:chOff x="6125916" y="556454"/>
              <a:chExt cx="5638800" cy="5092700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5916" y="556454"/>
                <a:ext cx="5638800" cy="5092700"/>
              </a:xfrm>
              <a:prstGeom prst="rect">
                <a:avLst/>
              </a:prstGeom>
              <a:ln w="19050">
                <a:solidFill>
                  <a:schemeClr val="dk1"/>
                </a:solidFill>
              </a:ln>
            </p:spPr>
          </p:pic>
          <p:sp>
            <p:nvSpPr>
              <p:cNvPr id="67" name="Rectangle 66"/>
              <p:cNvSpPr/>
              <p:nvPr/>
            </p:nvSpPr>
            <p:spPr>
              <a:xfrm>
                <a:off x="6983713" y="3670858"/>
                <a:ext cx="4433587" cy="503998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6170772" y="3731118"/>
            <a:ext cx="4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cxnSp>
        <p:nvCxnSpPr>
          <p:cNvPr id="72" name="Curved Connector 71"/>
          <p:cNvCxnSpPr/>
          <p:nvPr/>
        </p:nvCxnSpPr>
        <p:spPr>
          <a:xfrm rot="10800000">
            <a:off x="4923085" y="1959373"/>
            <a:ext cx="2060628" cy="1938084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824689" y="2147130"/>
            <a:ext cx="904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calls</a:t>
            </a: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66232" y="202566"/>
            <a:ext cx="10313132" cy="6388100"/>
            <a:chOff x="588890" y="193335"/>
            <a:chExt cx="10313132" cy="6388100"/>
          </a:xfrm>
        </p:grpSpPr>
        <p:sp>
          <p:nvSpPr>
            <p:cNvPr id="75" name="TextBox 74"/>
            <p:cNvSpPr txBox="1"/>
            <p:nvPr/>
          </p:nvSpPr>
          <p:spPr>
            <a:xfrm>
              <a:off x="588890" y="3669886"/>
              <a:ext cx="543523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CBC padding oracle - </a:t>
              </a:r>
              <a:r>
                <a:rPr lang="en-US" sz="2800" dirty="0" err="1" smtClean="0"/>
                <a:t>mbedTLS</a:t>
              </a:r>
              <a:endParaRPr lang="en-US" sz="2800" dirty="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6152464" y="193335"/>
              <a:ext cx="4749558" cy="6388100"/>
              <a:chOff x="6152464" y="193335"/>
              <a:chExt cx="4749558" cy="6388100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2464" y="193335"/>
                <a:ext cx="4749558" cy="6388100"/>
              </a:xfrm>
              <a:prstGeom prst="rect">
                <a:avLst/>
              </a:prstGeom>
              <a:ln w="19050">
                <a:solidFill>
                  <a:schemeClr val="dk1"/>
                </a:solidFill>
              </a:ln>
            </p:spPr>
          </p:pic>
          <p:sp>
            <p:nvSpPr>
              <p:cNvPr id="78" name="Rectangle 77"/>
              <p:cNvSpPr/>
              <p:nvPr/>
            </p:nvSpPr>
            <p:spPr>
              <a:xfrm>
                <a:off x="6796474" y="5632681"/>
                <a:ext cx="3871526" cy="653819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TextBox 78"/>
          <p:cNvSpPr txBox="1"/>
          <p:nvPr/>
        </p:nvSpPr>
        <p:spPr>
          <a:xfrm>
            <a:off x="6292237" y="5467705"/>
            <a:ext cx="4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4</a:t>
            </a:r>
            <a:endParaRPr lang="en-US" sz="2800" dirty="0"/>
          </a:p>
        </p:txBody>
      </p:sp>
      <p:sp>
        <p:nvSpPr>
          <p:cNvPr id="80" name="TextBox 79"/>
          <p:cNvSpPr txBox="1"/>
          <p:nvPr/>
        </p:nvSpPr>
        <p:spPr>
          <a:xfrm>
            <a:off x="9728589" y="3643017"/>
            <a:ext cx="210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 more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8181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625 -0.0687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344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-0.26731 0.1951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2" y="974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6888 -0.1469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736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07578 0.2506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125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4" grpId="0"/>
      <p:bldP spid="61" grpId="0"/>
      <p:bldP spid="71" grpId="0"/>
      <p:bldP spid="73" grpId="0"/>
      <p:bldP spid="73" grpId="1"/>
      <p:bldP spid="79" grpId="0"/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8877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bg1"/>
                </a:solidFill>
              </a:rPr>
              <a:t>Stacco</a:t>
            </a:r>
            <a:r>
              <a:rPr lang="en-US" dirty="0" smtClean="0">
                <a:solidFill>
                  <a:schemeClr val="bg1"/>
                </a:solidFill>
              </a:rPr>
              <a:t> Framework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43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9300" y="877824"/>
            <a:ext cx="106045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Framework Architecture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2157951"/>
            <a:ext cx="8585200" cy="40926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6700" y="2362200"/>
            <a:ext cx="1943100" cy="11049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03300" y="2032000"/>
            <a:ext cx="2768600" cy="14351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3300" y="3785611"/>
            <a:ext cx="2768600" cy="259098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7700" y="4656268"/>
            <a:ext cx="1155700" cy="81743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89625" y="3359111"/>
            <a:ext cx="1882775" cy="301748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24600" y="2233346"/>
            <a:ext cx="567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Side-channel </a:t>
            </a:r>
            <a:r>
              <a:rPr lang="en-US" sz="2800" dirty="0"/>
              <a:t>Trace Analyzer for </a:t>
            </a:r>
            <a:r>
              <a:rPr lang="en-US" sz="2800" dirty="0" smtClean="0"/>
              <a:t>finding </a:t>
            </a:r>
            <a:r>
              <a:rPr lang="en-US" sz="2800" dirty="0"/>
              <a:t>Chosen-</a:t>
            </a:r>
            <a:r>
              <a:rPr lang="en-US" sz="2800" dirty="0" err="1"/>
              <a:t>Ciphertext</a:t>
            </a:r>
            <a:r>
              <a:rPr lang="en-US" sz="2800" dirty="0"/>
              <a:t> Oracles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1815089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Stacco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26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9300" y="877824"/>
            <a:ext cx="106045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Differential Analysis?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450" y="5373231"/>
            <a:ext cx="1078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Different control flows leak information of plaintext (types of error)</a:t>
            </a:r>
            <a:endParaRPr lang="en-US" sz="2800" dirty="0"/>
          </a:p>
        </p:txBody>
      </p:sp>
      <p:sp>
        <p:nvSpPr>
          <p:cNvPr id="5" name="Chevron 4"/>
          <p:cNvSpPr/>
          <p:nvPr/>
        </p:nvSpPr>
        <p:spPr>
          <a:xfrm>
            <a:off x="965200" y="2082800"/>
            <a:ext cx="2755900" cy="1003300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Packet 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492500" y="2082800"/>
            <a:ext cx="2755900" cy="1003300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Error 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019800" y="2082800"/>
            <a:ext cx="3479800" cy="1003300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Control flow 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965200" y="3703061"/>
            <a:ext cx="2755900" cy="1003300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Packet 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492500" y="3703061"/>
            <a:ext cx="2755900" cy="1003300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Error 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019800" y="3703061"/>
            <a:ext cx="3479800" cy="1003300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Control flow 2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521575" y="3111500"/>
            <a:ext cx="3890561" cy="616961"/>
            <a:chOff x="7521575" y="3111500"/>
            <a:chExt cx="3890561" cy="61696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521575" y="3111500"/>
              <a:ext cx="0" cy="6169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531100" y="3416300"/>
              <a:ext cx="2133600" cy="9144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674224" y="3154690"/>
              <a:ext cx="17379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/>
                <a:t>Different?</a:t>
              </a:r>
              <a:endParaRPr lang="en-US" sz="280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79450" y="5924628"/>
            <a:ext cx="10732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smtClean="0"/>
              <a:t>Also </a:t>
            </a:r>
            <a:r>
              <a:rPr lang="en-US" sz="2800" dirty="0"/>
              <a:t>allows scalable analysis of libraries; no need of source code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37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9300" y="877824"/>
            <a:ext cx="106045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Differential Analysis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753100" y="2053103"/>
            <a:ext cx="406400" cy="4212461"/>
          </a:xfrm>
          <a:prstGeom prst="rightBrace">
            <a:avLst>
              <a:gd name="adj1" fmla="val 8333"/>
              <a:gd name="adj2" fmla="val 1437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60" y="2053104"/>
            <a:ext cx="132114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60" y="4432300"/>
            <a:ext cx="1321140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1985308"/>
            <a:ext cx="246078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 smtClean="0"/>
              <a:t>BB 1</a:t>
            </a:r>
          </a:p>
          <a:p>
            <a:r>
              <a:rPr lang="en-US" sz="2400" dirty="0" smtClean="0"/>
              <a:t>BB 2</a:t>
            </a:r>
          </a:p>
          <a:p>
            <a:r>
              <a:rPr lang="en-US" sz="2400" dirty="0" smtClean="0"/>
              <a:t>BB 3</a:t>
            </a:r>
          </a:p>
          <a:p>
            <a:r>
              <a:rPr lang="en-US" sz="2400" dirty="0" smtClean="0"/>
              <a:t>BB 5</a:t>
            </a:r>
          </a:p>
          <a:p>
            <a:r>
              <a:rPr lang="mr-IN" sz="2400" dirty="0" smtClean="0"/>
              <a:t>…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4364504"/>
            <a:ext cx="246078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 smtClean="0"/>
              <a:t>BB 1</a:t>
            </a:r>
          </a:p>
          <a:p>
            <a:r>
              <a:rPr lang="en-US" sz="2400" dirty="0" smtClean="0"/>
              <a:t>BB 2</a:t>
            </a:r>
          </a:p>
          <a:p>
            <a:r>
              <a:rPr lang="en-US" sz="2400" dirty="0" smtClean="0"/>
              <a:t>BB 4</a:t>
            </a:r>
          </a:p>
          <a:p>
            <a:r>
              <a:rPr lang="en-US" sz="2400" dirty="0" smtClean="0"/>
              <a:t>BB 5</a:t>
            </a:r>
          </a:p>
          <a:p>
            <a:r>
              <a:rPr lang="mr-IN" sz="2400" dirty="0" smtClean="0"/>
              <a:t>…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>
            <a:off x="2324100" y="2647856"/>
            <a:ext cx="685800" cy="38529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324100" y="5073556"/>
            <a:ext cx="685800" cy="38529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7718" y="3424704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Packet w/ error 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17718" y="5803900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Packet w/ error 2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86500" y="2255703"/>
            <a:ext cx="18288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Basic Block </a:t>
            </a:r>
            <a:r>
              <a:rPr lang="en-US" sz="2400" smtClean="0"/>
              <a:t>Diff Result</a:t>
            </a:r>
            <a:endParaRPr lang="en-US" sz="2400" dirty="0" smtClean="0"/>
          </a:p>
        </p:txBody>
      </p:sp>
      <p:sp>
        <p:nvSpPr>
          <p:cNvPr id="15" name="Right Arrow 14"/>
          <p:cNvSpPr/>
          <p:nvPr/>
        </p:nvSpPr>
        <p:spPr>
          <a:xfrm>
            <a:off x="8420100" y="2480608"/>
            <a:ext cx="685800" cy="38529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410700" y="2243003"/>
            <a:ext cx="2159000" cy="8436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 smtClean="0"/>
              <a:t>Vulnerabilities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134100" y="3273742"/>
            <a:ext cx="5715000" cy="3228658"/>
            <a:chOff x="6134100" y="3273742"/>
            <a:chExt cx="5715000" cy="3228658"/>
          </a:xfrm>
        </p:grpSpPr>
        <p:sp>
          <p:nvSpPr>
            <p:cNvPr id="37" name="Rectangle 36"/>
            <p:cNvSpPr/>
            <p:nvPr/>
          </p:nvSpPr>
          <p:spPr>
            <a:xfrm>
              <a:off x="6134100" y="3273742"/>
              <a:ext cx="5715000" cy="322865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386747" y="3286442"/>
              <a:ext cx="5300226" cy="3072883"/>
              <a:chOff x="3740146" y="1728389"/>
              <a:chExt cx="6578922" cy="420251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740147" y="2362201"/>
                <a:ext cx="6565892" cy="6858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tx1"/>
                    </a:solidFill>
                  </a:rPr>
                  <a:t>In-library Virtual Address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740147" y="3822703"/>
                <a:ext cx="5594344" cy="6858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9334491" y="3048002"/>
                <a:ext cx="0" cy="7747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3740147" y="3048002"/>
                <a:ext cx="0" cy="7747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3741824" y="1728389"/>
                <a:ext cx="2164372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Branch level</a:t>
                </a:r>
                <a:endParaRPr lang="en-US" sz="28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740147" y="3154880"/>
                <a:ext cx="2626037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Cacheline</a:t>
                </a:r>
                <a:r>
                  <a:rPr lang="en-US" sz="2800" dirty="0" smtClean="0"/>
                  <a:t> level</a:t>
                </a:r>
                <a:endParaRPr lang="en-US" sz="28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334491" y="3822703"/>
                <a:ext cx="971548" cy="6858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740147" y="5245103"/>
                <a:ext cx="4502144" cy="6858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242291" y="5245103"/>
                <a:ext cx="2063748" cy="6858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740146" y="4597822"/>
                <a:ext cx="1864611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/>
                  <a:t>Page level</a:t>
                </a:r>
                <a:endParaRPr lang="en-US" sz="2800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8242291" y="4508502"/>
                <a:ext cx="0" cy="7366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3740147" y="4508502"/>
                <a:ext cx="0" cy="7366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0003100" y="4086792"/>
                <a:ext cx="312906" cy="36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028155" y="4073059"/>
                <a:ext cx="312906" cy="36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0006162" y="5496492"/>
                <a:ext cx="312906" cy="36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62120" y="5491824"/>
                <a:ext cx="441146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12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168077" y="5491823"/>
                <a:ext cx="424089" cy="36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11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272529" y="4073055"/>
                <a:ext cx="312906" cy="36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973655" y="1980442"/>
            <a:ext cx="1689193" cy="1934126"/>
            <a:chOff x="3973655" y="1980442"/>
            <a:chExt cx="1689193" cy="19341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655" y="1980442"/>
              <a:ext cx="1689193" cy="1934126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4942118" y="2268403"/>
              <a:ext cx="0" cy="2531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416032" y="2779988"/>
              <a:ext cx="374912" cy="3067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326220" y="3309261"/>
              <a:ext cx="316594" cy="3462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971987" y="4364914"/>
            <a:ext cx="1689193" cy="1934126"/>
            <a:chOff x="3971987" y="4364914"/>
            <a:chExt cx="1689193" cy="193412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1987" y="4364914"/>
              <a:ext cx="1689193" cy="1934126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4942118" y="4685909"/>
              <a:ext cx="0" cy="2531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790944" y="5191321"/>
              <a:ext cx="105952" cy="2675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754662" y="5743984"/>
              <a:ext cx="0" cy="2531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6791230" y="5030590"/>
            <a:ext cx="377058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Cacheline</a:t>
            </a:r>
            <a:r>
              <a:rPr lang="en-US" sz="2400" dirty="0" smtClean="0"/>
              <a:t> size: 64 B (2^6)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13828" y="6068701"/>
            <a:ext cx="363272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Page size: 4096 B (2^12)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55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40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9300" y="877824"/>
            <a:ext cx="106045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Error Type Choice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57250" y="1828800"/>
            <a:ext cx="10636250" cy="1463613"/>
            <a:chOff x="984250" y="1892300"/>
            <a:chExt cx="10636250" cy="1574800"/>
          </a:xfrm>
        </p:grpSpPr>
        <p:sp>
          <p:nvSpPr>
            <p:cNvPr id="9" name="Rectangle 8"/>
            <p:cNvSpPr/>
            <p:nvPr/>
          </p:nvSpPr>
          <p:spPr>
            <a:xfrm>
              <a:off x="984250" y="1892300"/>
              <a:ext cx="10636250" cy="1574800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44" b="5646"/>
            <a:stretch/>
          </p:blipFill>
          <p:spPr>
            <a:xfrm>
              <a:off x="1009650" y="2006600"/>
              <a:ext cx="6070599" cy="1397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11999" y="2259611"/>
              <a:ext cx="4445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</a:t>
              </a:r>
              <a:r>
                <a:rPr lang="en-US" sz="2400" dirty="0" smtClean="0"/>
                <a:t>laintext of </a:t>
              </a:r>
              <a:r>
                <a:rPr lang="en-US" sz="2400" dirty="0" err="1" smtClean="0"/>
                <a:t>ClientKeyExchange</a:t>
              </a:r>
              <a:r>
                <a:rPr lang="en-US" sz="2400" dirty="0" smtClean="0"/>
                <a:t> </a:t>
              </a:r>
              <a:r>
                <a:rPr lang="en-US" sz="2400" dirty="0"/>
                <a:t>message </a:t>
              </a:r>
              <a:r>
                <a:rPr lang="en-US" sz="2400" dirty="0" smtClean="0"/>
                <a:t>(2048-bit </a:t>
              </a:r>
              <a:r>
                <a:rPr lang="en-US" sz="2400" dirty="0"/>
                <a:t>RSA keys)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789" y="3421019"/>
            <a:ext cx="656025" cy="681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5646"/>
          <a:stretch/>
        </p:blipFill>
        <p:spPr>
          <a:xfrm>
            <a:off x="4451350" y="3441194"/>
            <a:ext cx="6070599" cy="1397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68811" y="3854442"/>
            <a:ext cx="493789" cy="48895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smtClean="0"/>
              <a:t>03</a:t>
            </a:r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4575022" y="3854442"/>
            <a:ext cx="493789" cy="48895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 smtClean="0"/>
              <a:t>01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981921" y="3854442"/>
            <a:ext cx="1472184" cy="48895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1882" y="4069345"/>
            <a:ext cx="344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Standard error: NOT beginning with 0x0002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789" y="4979311"/>
            <a:ext cx="657923" cy="683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5646"/>
          <a:stretch/>
        </p:blipFill>
        <p:spPr>
          <a:xfrm>
            <a:off x="4400550" y="5196532"/>
            <a:ext cx="6070599" cy="1397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31121" y="5607042"/>
            <a:ext cx="1472184" cy="48895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797522" y="5607042"/>
            <a:ext cx="493789" cy="488958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smtClean="0"/>
              <a:t>00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7467598" y="5603863"/>
            <a:ext cx="493789" cy="488958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 smtClean="0"/>
              <a:t>01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952464" y="5603863"/>
            <a:ext cx="493789" cy="488958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 smtClean="0"/>
              <a:t>02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81317" y="5782610"/>
            <a:ext cx="344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Error 1: </a:t>
            </a:r>
            <a:r>
              <a:rPr lang="en-US" sz="2400" dirty="0" smtClean="0"/>
              <a:t>wrong PMS (correct format)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681317" y="5782610"/>
            <a:ext cx="344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Error 2: </a:t>
            </a:r>
            <a:r>
              <a:rPr lang="en-US" sz="2400" dirty="0"/>
              <a:t>0x00 byte in padding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1317" y="5779431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Error 3: No 0x00 byte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81317" y="5779431"/>
            <a:ext cx="344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Error 4: Wrong SSL version number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47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/>
      <p:bldP spid="25" grpId="1"/>
      <p:bldP spid="26" grpId="0"/>
      <p:bldP spid="26" grpId="1"/>
      <p:bldP spid="28" grpId="0"/>
      <p:bldP spid="28" grpId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9300" y="877824"/>
            <a:ext cx="106045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Error Type Choice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842536"/>
              </p:ext>
            </p:extLst>
          </p:nvPr>
        </p:nvGraphicFramePr>
        <p:xfrm>
          <a:off x="522514" y="2002201"/>
          <a:ext cx="4868884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767"/>
                <a:gridCol w="42751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NOT beginning with 0x0002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Invalid PMS (correct format)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Wrong Version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0x00 </a:t>
                      </a:r>
                      <a:r>
                        <a:rPr lang="pl-PL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Byte</a:t>
                      </a:r>
                      <a:r>
                        <a:rPr lang="pl-PL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0x00 in Padding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0x00 in PKCS Padding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PMS Size=0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PMS Size=2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PMS Size=8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PMS Size=32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590" y="2002201"/>
            <a:ext cx="859135" cy="89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590" y="3605150"/>
            <a:ext cx="859135" cy="891948"/>
          </a:xfrm>
          <a:prstGeom prst="rect">
            <a:avLst/>
          </a:prstGeom>
        </p:spPr>
      </p:pic>
      <p:cxnSp>
        <p:nvCxnSpPr>
          <p:cNvPr id="8" name="Straight Connector 7"/>
          <p:cNvCxnSpPr>
            <a:endCxn id="5" idx="1"/>
          </p:cNvCxnSpPr>
          <p:nvPr/>
        </p:nvCxnSpPr>
        <p:spPr>
          <a:xfrm>
            <a:off x="5391398" y="2256312"/>
            <a:ext cx="1967192" cy="19186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6" idx="1"/>
          </p:cNvCxnSpPr>
          <p:nvPr/>
        </p:nvCxnSpPr>
        <p:spPr>
          <a:xfrm>
            <a:off x="5391398" y="2702287"/>
            <a:ext cx="1967192" cy="1348837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6" idx="1"/>
          </p:cNvCxnSpPr>
          <p:nvPr/>
        </p:nvCxnSpPr>
        <p:spPr>
          <a:xfrm>
            <a:off x="5391398" y="3148261"/>
            <a:ext cx="1967192" cy="902863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1"/>
          </p:cNvCxnSpPr>
          <p:nvPr/>
        </p:nvCxnSpPr>
        <p:spPr>
          <a:xfrm>
            <a:off x="5391398" y="3612099"/>
            <a:ext cx="1967192" cy="439025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6" idx="1"/>
          </p:cNvCxnSpPr>
          <p:nvPr/>
        </p:nvCxnSpPr>
        <p:spPr>
          <a:xfrm flipV="1">
            <a:off x="5391398" y="4051124"/>
            <a:ext cx="1967192" cy="6949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71305" y="4960936"/>
            <a:ext cx="1087285" cy="7848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mr-IN" sz="5400" dirty="0" smtClean="0"/>
              <a:t>…</a:t>
            </a:r>
            <a:endParaRPr lang="en-US" sz="5400" dirty="0"/>
          </a:p>
        </p:txBody>
      </p:sp>
      <p:sp>
        <p:nvSpPr>
          <p:cNvPr id="22" name="Right Brace 21"/>
          <p:cNvSpPr/>
          <p:nvPr/>
        </p:nvSpPr>
        <p:spPr>
          <a:xfrm>
            <a:off x="8360228" y="2002201"/>
            <a:ext cx="352466" cy="2605425"/>
          </a:xfrm>
          <a:prstGeom prst="rightBrace">
            <a:avLst>
              <a:gd name="adj1" fmla="val 8333"/>
              <a:gd name="adj2" fmla="val 4582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855197" y="2894150"/>
            <a:ext cx="311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Diff between 0 &amp; 1</a:t>
            </a:r>
            <a:endParaRPr lang="en-US" sz="2800"/>
          </a:p>
        </p:txBody>
      </p:sp>
      <p:sp>
        <p:nvSpPr>
          <p:cNvPr id="24" name="TextBox 23"/>
          <p:cNvSpPr txBox="1"/>
          <p:nvPr/>
        </p:nvSpPr>
        <p:spPr>
          <a:xfrm>
            <a:off x="8855197" y="2895619"/>
            <a:ext cx="311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Diff between 0 &amp; 2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8855197" y="2894150"/>
            <a:ext cx="311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Diff between 0 &amp; 3</a:t>
            </a:r>
            <a:endParaRPr lang="en-US" sz="2800"/>
          </a:p>
        </p:txBody>
      </p:sp>
      <p:sp>
        <p:nvSpPr>
          <p:cNvPr id="26" name="TextBox 25"/>
          <p:cNvSpPr txBox="1"/>
          <p:nvPr/>
        </p:nvSpPr>
        <p:spPr>
          <a:xfrm>
            <a:off x="8851402" y="2894150"/>
            <a:ext cx="311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Diff between 0 &amp; 4</a:t>
            </a:r>
            <a:endParaRPr lang="en-US" sz="2800"/>
          </a:p>
        </p:txBody>
      </p:sp>
      <p:sp>
        <p:nvSpPr>
          <p:cNvPr id="27" name="TextBox 26"/>
          <p:cNvSpPr txBox="1"/>
          <p:nvPr/>
        </p:nvSpPr>
        <p:spPr>
          <a:xfrm>
            <a:off x="8851402" y="2899651"/>
            <a:ext cx="3114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Diff between 0 &amp; n</a:t>
            </a:r>
            <a:br>
              <a:rPr lang="en-US" sz="2800" dirty="0" smtClean="0"/>
            </a:br>
            <a:r>
              <a:rPr lang="en-US" sz="2800" dirty="0" smtClean="0"/>
              <a:t>(n = 1 </a:t>
            </a:r>
            <a:r>
              <a:rPr lang="mr-IN" sz="2800" dirty="0" smtClean="0"/>
              <a:t>…</a:t>
            </a:r>
            <a:r>
              <a:rPr lang="en-US" sz="2800" dirty="0" smtClean="0"/>
              <a:t> 9)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91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8877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Tests and Results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2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Test Design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1263650" y="2197100"/>
            <a:ext cx="966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Test Object: SSL/TLS libraries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3650" y="2982782"/>
            <a:ext cx="966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Use </a:t>
            </a:r>
            <a:r>
              <a:rPr lang="en-US" sz="2800" dirty="0" err="1" smtClean="0"/>
              <a:t>Stacco</a:t>
            </a:r>
            <a:r>
              <a:rPr lang="en-US" sz="2800" dirty="0" smtClean="0"/>
              <a:t> to look for </a:t>
            </a:r>
            <a:r>
              <a:rPr lang="en-US" sz="2800" dirty="0" err="1" smtClean="0"/>
              <a:t>Bleichenbacher</a:t>
            </a:r>
            <a:r>
              <a:rPr lang="en-US" sz="2800" dirty="0" smtClean="0"/>
              <a:t> vulnerabilities and CBC padding oracle vulnerabilities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3650" y="4196138"/>
            <a:ext cx="966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Output: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W</a:t>
            </a:r>
            <a:r>
              <a:rPr lang="en-US" sz="2800" dirty="0" smtClean="0"/>
              <a:t>hether a library is vulnerable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3650" y="5044915"/>
            <a:ext cx="966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+mj-lt"/>
              <a:buAutoNum type="arabicPeriod" startAt="2"/>
            </a:pPr>
            <a:r>
              <a:rPr lang="en-US" sz="2800" dirty="0" smtClean="0"/>
              <a:t>How severe the vulnerabilities 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3650" y="5475802"/>
            <a:ext cx="966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en-US" sz="2800" smtClean="0"/>
              <a:t>Where </a:t>
            </a:r>
            <a:r>
              <a:rPr lang="en-US" sz="2800" dirty="0" smtClean="0"/>
              <a:t>the vulnerabilities are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6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Test Results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1758113" y="6022364"/>
            <a:ext cx="917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</a:t>
            </a:r>
            <a:r>
              <a:rPr lang="en-US" sz="2400" smtClean="0"/>
              <a:t>libraries were </a:t>
            </a:r>
            <a:r>
              <a:rPr lang="en-US" sz="2400" dirty="0" smtClean="0"/>
              <a:t>the latest version when tested (February 2017)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667404"/>
              </p:ext>
            </p:extLst>
          </p:nvPr>
        </p:nvGraphicFramePr>
        <p:xfrm>
          <a:off x="412750" y="1976896"/>
          <a:ext cx="11366500" cy="392829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32045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  <a:gridCol w="682297"/>
              </a:tblGrid>
              <a:tr h="76574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OpenSSL</a:t>
                      </a:r>
                    </a:p>
                    <a:p>
                      <a:pPr algn="ctr"/>
                      <a:r>
                        <a:rPr lang="en-US" sz="1800" dirty="0" smtClean="0"/>
                        <a:t>1.0.2j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GnuTLS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3.4.17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mbedTLS</a:t>
                      </a:r>
                      <a:endParaRPr lang="en-US" sz="1800" dirty="0" smtClean="0"/>
                    </a:p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2.4.1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WolfSSL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3.10.0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LibreSSL</a:t>
                      </a:r>
                    </a:p>
                    <a:p>
                      <a:pPr algn="ctr"/>
                      <a:r>
                        <a:rPr lang="en-US" sz="1800" dirty="0" smtClean="0"/>
                        <a:t>2.5.0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443645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</a:t>
                      </a:r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</a:t>
                      </a:r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</a:t>
                      </a:r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</a:t>
                      </a:r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</a:t>
                      </a:r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</a:t>
                      </a:r>
                      <a:endParaRPr lang="en-US" sz="1800" dirty="0"/>
                    </a:p>
                  </a:txBody>
                  <a:tcPr anchor="ctr"/>
                </a:tc>
              </a:tr>
              <a:tr h="129681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Bleichen-bacher</a:t>
                      </a:r>
                      <a:r>
                        <a:rPr lang="en-US" sz="1800" dirty="0" smtClean="0"/>
                        <a:t> Attacks</a:t>
                      </a:r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</a:tr>
              <a:tr h="14220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CBC Padding</a:t>
                      </a:r>
                      <a:r>
                        <a:rPr lang="en-US" sz="1800" baseline="0" dirty="0" smtClean="0"/>
                        <a:t> Oracle Attacks</a:t>
                      </a:r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1" y="4893545"/>
            <a:ext cx="634999" cy="6349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4927600"/>
            <a:ext cx="546100" cy="5461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00" y="4937994"/>
            <a:ext cx="546100" cy="546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25107" y="961233"/>
            <a:ext cx="2254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B: Branch level</a:t>
            </a:r>
          </a:p>
          <a:p>
            <a:r>
              <a:rPr lang="en-US" sz="2000" dirty="0" smtClean="0"/>
              <a:t>C: </a:t>
            </a:r>
            <a:r>
              <a:rPr lang="en-US" sz="2000" dirty="0" err="1" smtClean="0"/>
              <a:t>Cacheline</a:t>
            </a:r>
            <a:r>
              <a:rPr lang="en-US" sz="2000" dirty="0" smtClean="0"/>
              <a:t> level</a:t>
            </a:r>
          </a:p>
          <a:p>
            <a:r>
              <a:rPr lang="en-US" sz="2000" dirty="0" smtClean="0"/>
              <a:t>P: Page level</a:t>
            </a:r>
            <a:endParaRPr 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900" y="3597611"/>
            <a:ext cx="546100" cy="4996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700" y="3592744"/>
            <a:ext cx="546100" cy="49962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0" y="3592745"/>
            <a:ext cx="546100" cy="4996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300" y="3592745"/>
            <a:ext cx="546100" cy="4996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3597611"/>
            <a:ext cx="546100" cy="4996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900" y="3597611"/>
            <a:ext cx="546100" cy="4996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700" y="3597611"/>
            <a:ext cx="546100" cy="499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700" y="3592744"/>
            <a:ext cx="546100" cy="4996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3592744"/>
            <a:ext cx="546100" cy="4996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0" y="3592741"/>
            <a:ext cx="546100" cy="4996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3592741"/>
            <a:ext cx="546100" cy="4996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3592742"/>
            <a:ext cx="546100" cy="4996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0" y="3592741"/>
            <a:ext cx="546100" cy="49962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300" y="3592741"/>
            <a:ext cx="546100" cy="49962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4100" y="3592741"/>
            <a:ext cx="546100" cy="49962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900" y="4958018"/>
            <a:ext cx="546100" cy="49962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700" y="4953151"/>
            <a:ext cx="546100" cy="49962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0" y="4953152"/>
            <a:ext cx="546100" cy="49962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300" y="4953152"/>
            <a:ext cx="546100" cy="49962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4958018"/>
            <a:ext cx="546100" cy="49962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900" y="4958018"/>
            <a:ext cx="546100" cy="49962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700" y="4958018"/>
            <a:ext cx="546100" cy="4996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700" y="4953151"/>
            <a:ext cx="546100" cy="49962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4953149"/>
            <a:ext cx="546100" cy="49962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0" y="4953148"/>
            <a:ext cx="546100" cy="49962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300" y="4953148"/>
            <a:ext cx="546100" cy="49962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4100" y="4953148"/>
            <a:ext cx="546100" cy="49962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35211" y="961233"/>
            <a:ext cx="1980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: Vulnerable</a:t>
            </a:r>
          </a:p>
          <a:p>
            <a:r>
              <a:rPr lang="en-US" sz="2000" dirty="0" smtClean="0"/>
              <a:t>: Not vulnerable</a:t>
            </a:r>
          </a:p>
          <a:p>
            <a:r>
              <a:rPr lang="en-US" sz="2000" dirty="0" smtClean="0"/>
              <a:t>: Unable to test</a:t>
            </a:r>
            <a:endParaRPr lang="en-US" sz="2000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98" y="1034363"/>
            <a:ext cx="294162" cy="26912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98" y="1336541"/>
            <a:ext cx="294164" cy="29416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98" y="1639803"/>
            <a:ext cx="294162" cy="29416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85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SSL/TLS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2104"/>
            <a:ext cx="3438526" cy="4649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188" y="5941539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TLS handshake</a:t>
            </a:r>
          </a:p>
        </p:txBody>
      </p:sp>
      <p:sp>
        <p:nvSpPr>
          <p:cNvPr id="5" name="Rectangle 4"/>
          <p:cNvSpPr/>
          <p:nvPr/>
        </p:nvSpPr>
        <p:spPr>
          <a:xfrm rot="429651">
            <a:off x="1622744" y="3658002"/>
            <a:ext cx="1904480" cy="3175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943373"/>
            <a:ext cx="6070599" cy="1558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4300" y="5474090"/>
            <a:ext cx="615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laintext of </a:t>
            </a:r>
            <a:r>
              <a:rPr lang="en-US" sz="2800" dirty="0" err="1" smtClean="0"/>
              <a:t>ClientKeyExchange</a:t>
            </a:r>
            <a:r>
              <a:rPr lang="en-US" sz="2800" dirty="0" smtClean="0"/>
              <a:t> </a:t>
            </a:r>
            <a:r>
              <a:rPr lang="en-US" sz="2800" dirty="0"/>
              <a:t>message </a:t>
            </a:r>
            <a:r>
              <a:rPr lang="en-US" sz="2800" dirty="0" smtClean="0"/>
              <a:t>(w/ 2048-bit </a:t>
            </a:r>
            <a:r>
              <a:rPr lang="en-US" sz="2800" dirty="0"/>
              <a:t>RSA keys) </a:t>
            </a:r>
          </a:p>
        </p:txBody>
      </p:sp>
      <p:sp>
        <p:nvSpPr>
          <p:cNvPr id="8" name="Rectangle 7"/>
          <p:cNvSpPr/>
          <p:nvPr/>
        </p:nvSpPr>
        <p:spPr>
          <a:xfrm flipV="1">
            <a:off x="4876800" y="4381500"/>
            <a:ext cx="1181100" cy="60959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76726" y="1753439"/>
            <a:ext cx="68405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ClientKeyExchange</a:t>
            </a:r>
            <a:r>
              <a:rPr lang="en-US" sz="2800" dirty="0" smtClean="0"/>
              <a:t>: encrypts padded </a:t>
            </a:r>
            <a:r>
              <a:rPr lang="en-US" sz="2800" dirty="0" err="1" smtClean="0"/>
              <a:t>PreMasterSecret</a:t>
            </a:r>
            <a:r>
              <a:rPr lang="en-US" sz="2800" dirty="0" smtClean="0"/>
              <a:t> (PMS) w/ server’s public key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PMS: used by the server to generate </a:t>
            </a:r>
            <a:r>
              <a:rPr lang="en-US" sz="2800" dirty="0" err="1" smtClean="0"/>
              <a:t>MasterSecret</a:t>
            </a:r>
            <a:r>
              <a:rPr lang="en-US" sz="2800" dirty="0" smtClean="0"/>
              <a:t> for the TLS connection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9309100" y="4381498"/>
            <a:ext cx="1638299" cy="60959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69" y="4704313"/>
            <a:ext cx="954760" cy="954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82924">
            <a:off x="9802760" y="4734940"/>
            <a:ext cx="1283715" cy="12323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5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5850" y="2311400"/>
            <a:ext cx="1002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All</a:t>
            </a:r>
            <a:r>
              <a:rPr lang="en-US" sz="2800" dirty="0" smtClean="0"/>
              <a:t> </a:t>
            </a:r>
            <a:r>
              <a:rPr lang="en-US" sz="2800" dirty="0"/>
              <a:t>tested </a:t>
            </a:r>
            <a:r>
              <a:rPr lang="en-US" sz="2800" dirty="0" smtClean="0"/>
              <a:t>SSL/TLS libraries </a:t>
            </a:r>
            <a:r>
              <a:rPr lang="en-US" sz="2800" dirty="0"/>
              <a:t>are vulnerable to both attacks. </a:t>
            </a:r>
            <a:r>
              <a:rPr lang="en-US" sz="2800" dirty="0" smtClean="0"/>
              <a:t>We </a:t>
            </a:r>
            <a:r>
              <a:rPr lang="en-US" sz="2800" dirty="0"/>
              <a:t>have reported these vulnerabilities to Intel, OpenSSL, </a:t>
            </a:r>
            <a:r>
              <a:rPr lang="en-US" sz="2800" dirty="0" err="1"/>
              <a:t>GnuTLS</a:t>
            </a:r>
            <a:r>
              <a:rPr lang="en-US" sz="2800" dirty="0"/>
              <a:t>, and </a:t>
            </a:r>
            <a:r>
              <a:rPr lang="en-US" sz="2800" dirty="0" err="1"/>
              <a:t>mbedTLS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Test Results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1085850" y="4294306"/>
            <a:ext cx="1002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dirty="0" smtClean="0"/>
              <a:t>Vulnerabilities </a:t>
            </a:r>
            <a:r>
              <a:rPr lang="en-US" sz="2800" dirty="0"/>
              <a:t>are caused by </a:t>
            </a:r>
            <a:r>
              <a:rPr lang="en-US" sz="2800" dirty="0">
                <a:solidFill>
                  <a:srgbClr val="FF0000"/>
                </a:solidFill>
              </a:rPr>
              <a:t>improper error logging and reporting</a:t>
            </a:r>
            <a:r>
              <a:rPr lang="en-US" sz="2800" dirty="0"/>
              <a:t> or by </a:t>
            </a:r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0000"/>
                </a:solidFill>
              </a:rPr>
              <a:t>patches </a:t>
            </a:r>
            <a:r>
              <a:rPr lang="en-US" sz="2800" dirty="0">
                <a:solidFill>
                  <a:srgbClr val="FF0000"/>
                </a:solidFill>
              </a:rPr>
              <a:t>for existing side-channel attacks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47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Error Logging/Reporting</a:t>
            </a:r>
            <a:endParaRPr lang="en-US" sz="6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406538" y="54284"/>
            <a:ext cx="4780734" cy="6752916"/>
            <a:chOff x="6547666" y="105084"/>
            <a:chExt cx="4780734" cy="67529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666" y="105084"/>
              <a:ext cx="4780734" cy="6752916"/>
            </a:xfrm>
            <a:prstGeom prst="rect">
              <a:avLst/>
            </a:prstGeom>
            <a:ln w="19050">
              <a:solidFill>
                <a:schemeClr val="dk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7505700" y="6096000"/>
              <a:ext cx="3556000" cy="4318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51665" y="2023499"/>
            <a:ext cx="5187216" cy="3341111"/>
            <a:chOff x="994142" y="1916183"/>
            <a:chExt cx="5187216" cy="3341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42" y="1916183"/>
              <a:ext cx="5187216" cy="3341111"/>
            </a:xfrm>
            <a:prstGeom prst="rect">
              <a:avLst/>
            </a:prstGeom>
            <a:ln w="19050">
              <a:solidFill>
                <a:schemeClr val="dk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2374900" y="3162300"/>
              <a:ext cx="2692400" cy="2540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44700" y="4446517"/>
              <a:ext cx="3302000" cy="4318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35645" y="5674620"/>
            <a:ext cx="461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Bleichenbacher</a:t>
            </a:r>
            <a:r>
              <a:rPr lang="en-US" sz="2800" dirty="0" smtClean="0"/>
              <a:t> - OpenSSL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03643" y="4247721"/>
            <a:ext cx="44541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Bleichenbacher</a:t>
            </a:r>
            <a:r>
              <a:rPr lang="en-US" sz="2800" dirty="0" smtClean="0"/>
              <a:t> - </a:t>
            </a:r>
            <a:r>
              <a:rPr lang="en-US" sz="2800" dirty="0" err="1" smtClean="0"/>
              <a:t>GnuTLS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69433"/>
            <a:ext cx="5740401" cy="4914306"/>
            <a:chOff x="6083301" y="1816695"/>
            <a:chExt cx="5422900" cy="45974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301" y="1816695"/>
              <a:ext cx="5422900" cy="4597400"/>
            </a:xfrm>
            <a:prstGeom prst="rect">
              <a:avLst/>
            </a:prstGeom>
            <a:ln w="19050">
              <a:solidFill>
                <a:schemeClr val="dk1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358834" y="5118694"/>
              <a:ext cx="3906066" cy="45660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65134" y="3104733"/>
              <a:ext cx="4299766" cy="45660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335645" y="2336800"/>
            <a:ext cx="95665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Common in </a:t>
            </a:r>
            <a:r>
              <a:rPr lang="en-US" sz="2800" dirty="0" err="1" smtClean="0"/>
              <a:t>Bleichenbacher</a:t>
            </a:r>
            <a:r>
              <a:rPr lang="en-US" sz="2800" dirty="0" smtClean="0"/>
              <a:t> vulnerabilities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5645" y="3293614"/>
            <a:ext cx="956657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Extra error logging and reporting functions specific for PKCS#1 format errors</a:t>
            </a:r>
          </a:p>
        </p:txBody>
      </p:sp>
    </p:spTree>
    <p:extLst>
      <p:ext uri="{BB962C8B-B14F-4D97-AF65-F5344CB8AC3E}">
        <p14:creationId xmlns:p14="http://schemas.microsoft.com/office/powerpoint/2010/main" val="1211082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Improper Patches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6227697" y="5821975"/>
            <a:ext cx="5435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CBC padding </a:t>
            </a:r>
            <a:r>
              <a:rPr lang="en-US" sz="2800" smtClean="0"/>
              <a:t>oracle - </a:t>
            </a:r>
            <a:r>
              <a:rPr lang="en-US" sz="2800" dirty="0" err="1" smtClean="0"/>
              <a:t>GnuTLS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523881" y="1777615"/>
            <a:ext cx="5473700" cy="4864100"/>
            <a:chOff x="523881" y="1777615"/>
            <a:chExt cx="5473700" cy="4864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81" y="1777615"/>
              <a:ext cx="5473700" cy="4864100"/>
            </a:xfrm>
            <a:prstGeom prst="rect">
              <a:avLst/>
            </a:prstGeom>
            <a:ln w="19050">
              <a:solidFill>
                <a:schemeClr val="dk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2640313" y="3959830"/>
              <a:ext cx="3036587" cy="24092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40312" y="4876065"/>
              <a:ext cx="3036587" cy="24092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25916" y="531054"/>
            <a:ext cx="5638800" cy="5092700"/>
            <a:chOff x="6125916" y="556454"/>
            <a:chExt cx="5638800" cy="5092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5916" y="556454"/>
              <a:ext cx="5638800" cy="5092700"/>
            </a:xfrm>
            <a:prstGeom prst="rect">
              <a:avLst/>
            </a:prstGeom>
            <a:ln w="19050">
              <a:solidFill>
                <a:schemeClr val="dk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6983713" y="3670858"/>
              <a:ext cx="4433587" cy="50399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8890" y="3669886"/>
            <a:ext cx="5435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CBC padding oracle - </a:t>
            </a:r>
            <a:r>
              <a:rPr lang="en-US" sz="2800" dirty="0" err="1" smtClean="0"/>
              <a:t>mbedTLS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152464" y="193335"/>
            <a:ext cx="4749558" cy="6388100"/>
            <a:chOff x="6152464" y="193335"/>
            <a:chExt cx="4749558" cy="63881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464" y="193335"/>
              <a:ext cx="4749558" cy="6388100"/>
            </a:xfrm>
            <a:prstGeom prst="rect">
              <a:avLst/>
            </a:prstGeom>
            <a:ln w="19050">
              <a:solidFill>
                <a:schemeClr val="dk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796474" y="5632681"/>
              <a:ext cx="3871526" cy="65381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35645" y="2336800"/>
            <a:ext cx="95665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Common in CBC padding oracle vulnerabilities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5645" y="3085060"/>
            <a:ext cx="95665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smtClean="0"/>
              <a:t>Constant-time </a:t>
            </a:r>
            <a:r>
              <a:rPr lang="en-US" sz="2800" dirty="0" smtClean="0"/>
              <a:t>patches for Lucky </a:t>
            </a:r>
            <a:r>
              <a:rPr lang="en-US" sz="2800" smtClean="0"/>
              <a:t>13 attacks</a:t>
            </a:r>
            <a:endParaRPr lang="en-US" sz="28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335645" y="3870627"/>
            <a:ext cx="95665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smtClean="0"/>
              <a:t>Improper </a:t>
            </a:r>
            <a:r>
              <a:rPr lang="en-US" sz="2800" dirty="0" smtClean="0"/>
              <a:t>implementation: extra fake </a:t>
            </a:r>
            <a:r>
              <a:rPr lang="en-US" sz="2800" smtClean="0"/>
              <a:t>function calls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02064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89000" y="4052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Discussions</a:t>
            </a:r>
          </a:p>
        </p:txBody>
      </p:sp>
    </p:spTree>
    <p:extLst>
      <p:ext uri="{BB962C8B-B14F-4D97-AF65-F5344CB8AC3E}">
        <p14:creationId xmlns:p14="http://schemas.microsoft.com/office/powerpoint/2010/main" val="1246580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Countermeasure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1358900" y="2133600"/>
            <a:ext cx="948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Preventing </a:t>
            </a:r>
            <a:r>
              <a:rPr lang="en-US" sz="2800" dirty="0" smtClean="0"/>
              <a:t>control-flow </a:t>
            </a:r>
            <a:r>
              <a:rPr lang="en-US" sz="2800" dirty="0"/>
              <a:t>inference attacks.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675" y="4800480"/>
            <a:ext cx="10293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Stacco</a:t>
            </a:r>
            <a:r>
              <a:rPr lang="en-US" sz="3200" dirty="0" smtClean="0"/>
              <a:t> itself provides developers with a practical way to prevent the threat by finding and fixing vulnerabilities </a:t>
            </a:r>
            <a:r>
              <a:rPr lang="en-US" sz="3200" dirty="0"/>
              <a:t>in a scalable manner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352550" y="3076931"/>
            <a:ext cx="948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smtClean="0"/>
              <a:t>Patching </a:t>
            </a:r>
            <a:r>
              <a:rPr lang="en-US" sz="2800" dirty="0"/>
              <a:t>sensitive </a:t>
            </a:r>
            <a:r>
              <a:rPr lang="en-US" sz="2800" smtClean="0"/>
              <a:t>control-flow vulnerabilities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358900" y="4020262"/>
            <a:ext cx="948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smtClean="0"/>
              <a:t>Avoiding </a:t>
            </a:r>
            <a:r>
              <a:rPr lang="en-US" sz="2800" dirty="0"/>
              <a:t>using the vulnerable </a:t>
            </a:r>
            <a:r>
              <a:rPr lang="en-US" sz="2800" dirty="0" err="1"/>
              <a:t>ciphersuites</a:t>
            </a:r>
            <a:r>
              <a:rPr lang="en-US" sz="28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3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Conclusion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1263650" y="2184400"/>
            <a:ext cx="966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charset="0"/>
              <a:buChar char="•"/>
            </a:pPr>
            <a:r>
              <a:rPr lang="en-US" sz="2800" b="1" i="1" dirty="0" smtClean="0"/>
              <a:t>New insights</a:t>
            </a:r>
            <a:r>
              <a:rPr lang="en-US" sz="2800" dirty="0" smtClean="0"/>
              <a:t>: the </a:t>
            </a:r>
            <a:r>
              <a:rPr lang="en-US" sz="2800" dirty="0"/>
              <a:t>challenge </a:t>
            </a:r>
            <a:r>
              <a:rPr lang="en-US" sz="2800" dirty="0" smtClean="0"/>
              <a:t>of securely implementing </a:t>
            </a:r>
            <a:r>
              <a:rPr lang="en-US" sz="2800" dirty="0"/>
              <a:t>TLS inside SGX </a:t>
            </a:r>
            <a:r>
              <a:rPr lang="en-US" sz="2800" dirty="0" smtClean="0"/>
              <a:t>enclaves is more severe than thought.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3650" y="3416300"/>
            <a:ext cx="966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charset="0"/>
              <a:buChar char="•"/>
            </a:pPr>
            <a:r>
              <a:rPr lang="en-US" sz="2800" b="1" i="1" dirty="0" smtClean="0"/>
              <a:t>New methods</a:t>
            </a:r>
            <a:r>
              <a:rPr lang="en-US" sz="2800" dirty="0" smtClean="0"/>
              <a:t>: </a:t>
            </a:r>
            <a:r>
              <a:rPr lang="en-US" sz="2800" dirty="0"/>
              <a:t>differentially analyzing binary code to detect vulnerabilities for oracle attacks is a new attempt</a:t>
            </a:r>
            <a:r>
              <a:rPr lang="en-US" sz="2800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3650" y="4648200"/>
            <a:ext cx="9664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charset="0"/>
              <a:buChar char="•"/>
            </a:pPr>
            <a:r>
              <a:rPr lang="en-US" sz="2800" b="1" i="1" dirty="0" smtClean="0"/>
              <a:t>New tools</a:t>
            </a:r>
            <a:r>
              <a:rPr lang="en-US" sz="2800" dirty="0" smtClean="0"/>
              <a:t>: </a:t>
            </a:r>
            <a:r>
              <a:rPr lang="en-US" sz="2800" dirty="0" err="1" smtClean="0"/>
              <a:t>Stacco</a:t>
            </a:r>
            <a:r>
              <a:rPr lang="en-US" sz="2800" dirty="0" smtClean="0"/>
              <a:t> toolchain to link multiple components, and the analysis tools will be released to the community.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7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Bleichenbacher</a:t>
            </a:r>
            <a:r>
              <a:rPr lang="en-US" dirty="0" smtClean="0"/>
              <a:t> Attack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3600" y="3073400"/>
            <a:ext cx="1061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Adaptive chosen-</a:t>
            </a:r>
            <a:r>
              <a:rPr lang="en-US" sz="2800" dirty="0" err="1" smtClean="0"/>
              <a:t>ciphertext</a:t>
            </a:r>
            <a:r>
              <a:rPr lang="en-US" sz="2800" dirty="0" smtClean="0"/>
              <a:t> </a:t>
            </a:r>
            <a:r>
              <a:rPr lang="en-US" sz="2800" dirty="0"/>
              <a:t>attack against </a:t>
            </a:r>
            <a:r>
              <a:rPr lang="en-US" sz="2800" dirty="0" smtClean="0"/>
              <a:t>RSA (PKCS#1 v1.5): A </a:t>
            </a:r>
            <a:r>
              <a:rPr lang="en-US" sz="2800" dirty="0" smtClean="0">
                <a:solidFill>
                  <a:srgbClr val="FF0000"/>
                </a:solidFill>
              </a:rPr>
              <a:t>correctly </a:t>
            </a:r>
            <a:r>
              <a:rPr lang="en-US" sz="2800" dirty="0">
                <a:solidFill>
                  <a:srgbClr val="FF0000"/>
                </a:solidFill>
              </a:rPr>
              <a:t>formatted</a:t>
            </a:r>
            <a:r>
              <a:rPr lang="en-US" sz="2800" dirty="0"/>
              <a:t> </a:t>
            </a:r>
            <a:r>
              <a:rPr lang="en-US" sz="2800" dirty="0" err="1" smtClean="0"/>
              <a:t>ClientKeyExchange</a:t>
            </a:r>
            <a:r>
              <a:rPr lang="en-US" sz="2800" dirty="0" smtClean="0"/>
              <a:t> (CKE) </a:t>
            </a:r>
            <a:r>
              <a:rPr lang="en-US" sz="2800" dirty="0" smtClean="0">
                <a:solidFill>
                  <a:srgbClr val="FF0000"/>
                </a:solidFill>
              </a:rPr>
              <a:t>plaintext</a:t>
            </a:r>
            <a:r>
              <a:rPr lang="en-US" sz="2800" dirty="0" smtClean="0"/>
              <a:t> </a:t>
            </a:r>
            <a:r>
              <a:rPr lang="en-US" sz="2800" b="1" i="1" dirty="0" smtClean="0"/>
              <a:t>m</a:t>
            </a:r>
            <a:r>
              <a:rPr lang="en-US" sz="2800" dirty="0" smtClean="0"/>
              <a:t> must </a:t>
            </a:r>
            <a:r>
              <a:rPr lang="en-US" sz="2800" dirty="0"/>
              <a:t>begin with </a:t>
            </a:r>
            <a:r>
              <a:rPr lang="en-US" sz="2800" dirty="0" smtClean="0">
                <a:solidFill>
                  <a:srgbClr val="FF0000"/>
                </a:solidFill>
              </a:rPr>
              <a:t>0x0002</a:t>
            </a:r>
            <a:r>
              <a:rPr lang="en-US" sz="2800" dirty="0" smtClean="0"/>
              <a:t>.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7278476" y="5002709"/>
            <a:ext cx="2080826" cy="624721"/>
            <a:chOff x="4928976" y="5771128"/>
            <a:chExt cx="2080826" cy="624721"/>
          </a:xfrm>
        </p:grpSpPr>
        <p:sp>
          <p:nvSpPr>
            <p:cNvPr id="4" name="Right Brace 3"/>
            <p:cNvSpPr/>
            <p:nvPr/>
          </p:nvSpPr>
          <p:spPr>
            <a:xfrm rot="5400000">
              <a:off x="5846652" y="5481636"/>
              <a:ext cx="239256" cy="818240"/>
            </a:xfrm>
            <a:prstGeom prst="rightBrac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28976" y="5934184"/>
              <a:ext cx="2080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8(L </a:t>
              </a:r>
              <a:r>
                <a:rPr lang="en-US" sz="2400" dirty="0"/>
                <a:t>− 2) </a:t>
              </a:r>
              <a:r>
                <a:rPr lang="en-US" sz="2400" dirty="0" smtClean="0"/>
                <a:t>zeros</a:t>
              </a:r>
              <a:endParaRPr lang="en-US" sz="24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343969" y="4718745"/>
            <a:ext cx="5500224" cy="52322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=&gt; </a:t>
            </a:r>
            <a:r>
              <a:rPr lang="mr-IN" sz="2800" dirty="0">
                <a:solidFill>
                  <a:prstClr val="black"/>
                </a:solidFill>
              </a:rPr>
              <a:t>2B ≤ </a:t>
            </a:r>
            <a:r>
              <a:rPr lang="mr-IN" sz="2800" b="1" i="1" dirty="0" err="1">
                <a:solidFill>
                  <a:prstClr val="black"/>
                </a:solidFill>
              </a:rPr>
              <a:t>m</a:t>
            </a:r>
            <a:r>
              <a:rPr lang="mr-IN" sz="2800" dirty="0">
                <a:solidFill>
                  <a:prstClr val="black"/>
                </a:solidFill>
              </a:rPr>
              <a:t> &lt; 3B</a:t>
            </a:r>
            <a:r>
              <a:rPr lang="en-US" sz="2800" dirty="0">
                <a:solidFill>
                  <a:prstClr val="black"/>
                </a:solidFill>
              </a:rPr>
              <a:t>, B = 0x00010</a:t>
            </a:r>
            <a:r>
              <a:rPr lang="mr-IN" sz="2800" dirty="0">
                <a:solidFill>
                  <a:prstClr val="black"/>
                </a:solidFill>
              </a:rPr>
              <a:t>…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14377"/>
          <a:stretch/>
        </p:blipFill>
        <p:spPr>
          <a:xfrm>
            <a:off x="3058781" y="1778735"/>
            <a:ext cx="6070599" cy="12311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5640130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Oracle: returns TRUE </a:t>
            </a:r>
            <a:r>
              <a:rPr lang="en-US" sz="2800" dirty="0">
                <a:solidFill>
                  <a:srgbClr val="FF0000"/>
                </a:solidFill>
              </a:rPr>
              <a:t>only when</a:t>
            </a:r>
            <a:r>
              <a:rPr lang="en-US" sz="2800" dirty="0">
                <a:solidFill>
                  <a:prstClr val="black"/>
                </a:solidFill>
              </a:rPr>
              <a:t> the plaintext of a chosen </a:t>
            </a:r>
            <a:r>
              <a:rPr lang="en-US" sz="2800" dirty="0" err="1">
                <a:solidFill>
                  <a:prstClr val="black"/>
                </a:solidFill>
              </a:rPr>
              <a:t>ciphertext</a:t>
            </a:r>
            <a:r>
              <a:rPr lang="en-US" sz="2800" dirty="0">
                <a:solidFill>
                  <a:prstClr val="black"/>
                </a:solidFill>
              </a:rPr>
              <a:t> begins with 0x0002</a:t>
            </a:r>
            <a:endParaRPr lang="mr-IN" sz="2800" b="1" i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62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Bleichenbacher</a:t>
            </a:r>
            <a:r>
              <a:rPr lang="en-US" dirty="0" smtClean="0"/>
              <a:t> Attack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3300" y="3127353"/>
            <a:ext cx="1061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Let c=(c</a:t>
            </a:r>
            <a:r>
              <a:rPr lang="en-US" sz="2800" baseline="-25000" dirty="0"/>
              <a:t>0</a:t>
            </a:r>
            <a:r>
              <a:rPr lang="en-US" sz="2800" dirty="0"/>
              <a:t>·s</a:t>
            </a:r>
            <a:r>
              <a:rPr lang="en-US" sz="2800" baseline="30000" dirty="0"/>
              <a:t>e</a:t>
            </a:r>
            <a:r>
              <a:rPr lang="en-US" sz="2800" dirty="0"/>
              <a:t>) mod N=(m</a:t>
            </a:r>
            <a:r>
              <a:rPr lang="en-US" sz="2800" baseline="-25000" dirty="0"/>
              <a:t>0</a:t>
            </a:r>
            <a:r>
              <a:rPr lang="en-US" sz="2800" dirty="0"/>
              <a:t>·s)</a:t>
            </a:r>
            <a:r>
              <a:rPr lang="en-US" sz="2800" baseline="30000" dirty="0"/>
              <a:t>e</a:t>
            </a:r>
            <a:r>
              <a:rPr lang="en-US" sz="2800" dirty="0"/>
              <a:t> mod </a:t>
            </a:r>
            <a:r>
              <a:rPr lang="en-US" sz="2800" dirty="0" smtClean="0"/>
              <a:t>N, </a:t>
            </a:r>
            <a:r>
              <a:rPr lang="en-US" sz="2800" dirty="0"/>
              <a:t>where c</a:t>
            </a:r>
            <a:r>
              <a:rPr lang="en-US" sz="2800" baseline="-25000" dirty="0"/>
              <a:t>0</a:t>
            </a:r>
            <a:r>
              <a:rPr lang="en-US" sz="2800" dirty="0"/>
              <a:t> and m</a:t>
            </a:r>
            <a:r>
              <a:rPr lang="en-US" sz="2800" baseline="-25000" dirty="0"/>
              <a:t>0</a:t>
            </a:r>
            <a:r>
              <a:rPr lang="en-US" sz="2800" dirty="0"/>
              <a:t> </a:t>
            </a:r>
            <a:r>
              <a:rPr lang="en-US" sz="2800" dirty="0" smtClean="0"/>
              <a:t>are the original </a:t>
            </a:r>
            <a:r>
              <a:rPr lang="en-US" sz="2800" dirty="0" err="1" smtClean="0"/>
              <a:t>ciphertext</a:t>
            </a:r>
            <a:r>
              <a:rPr lang="en-US" sz="2800" dirty="0" smtClean="0"/>
              <a:t> and its </a:t>
            </a:r>
            <a:r>
              <a:rPr lang="en-US" sz="2800" dirty="0"/>
              <a:t>corresponding plaintext to decipher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48683" y="2087701"/>
            <a:ext cx="5494633" cy="908685"/>
            <a:chOff x="5261669" y="2877245"/>
            <a:chExt cx="5494633" cy="908685"/>
          </a:xfrm>
        </p:grpSpPr>
        <p:grpSp>
          <p:nvGrpSpPr>
            <p:cNvPr id="7" name="Group 6"/>
            <p:cNvGrpSpPr/>
            <p:nvPr/>
          </p:nvGrpSpPr>
          <p:grpSpPr>
            <a:xfrm>
              <a:off x="8675476" y="3161209"/>
              <a:ext cx="2080826" cy="624721"/>
              <a:chOff x="4928976" y="5771128"/>
              <a:chExt cx="2080826" cy="624721"/>
            </a:xfrm>
          </p:grpSpPr>
          <p:sp>
            <p:nvSpPr>
              <p:cNvPr id="4" name="Right Brace 3"/>
              <p:cNvSpPr/>
              <p:nvPr/>
            </p:nvSpPr>
            <p:spPr>
              <a:xfrm rot="5400000">
                <a:off x="5846652" y="5481636"/>
                <a:ext cx="239256" cy="818240"/>
              </a:xfrm>
              <a:prstGeom prst="rightBrac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928976" y="5934184"/>
                <a:ext cx="20808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8(L </a:t>
                </a:r>
                <a:r>
                  <a:rPr lang="en-US" sz="2400" dirty="0"/>
                  <a:t>− 2) </a:t>
                </a:r>
                <a:r>
                  <a:rPr lang="en-US" sz="2400" dirty="0" smtClean="0"/>
                  <a:t>zeros</a:t>
                </a:r>
                <a:endParaRPr lang="en-US" sz="2400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261669" y="2877245"/>
              <a:ext cx="4980851" cy="52322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mr-IN" sz="2800" dirty="0" smtClean="0">
                  <a:solidFill>
                    <a:prstClr val="black"/>
                  </a:solidFill>
                </a:rPr>
                <a:t>2B </a:t>
              </a:r>
              <a:r>
                <a:rPr lang="mr-IN" sz="2800" dirty="0">
                  <a:solidFill>
                    <a:prstClr val="black"/>
                  </a:solidFill>
                </a:rPr>
                <a:t>≤ </a:t>
              </a:r>
              <a:r>
                <a:rPr lang="mr-IN" sz="2800" b="1" i="1" dirty="0" err="1">
                  <a:solidFill>
                    <a:prstClr val="black"/>
                  </a:solidFill>
                </a:rPr>
                <a:t>m</a:t>
              </a:r>
              <a:r>
                <a:rPr lang="mr-IN" sz="2800" dirty="0">
                  <a:solidFill>
                    <a:prstClr val="black"/>
                  </a:solidFill>
                </a:rPr>
                <a:t> &lt; 3B</a:t>
              </a:r>
              <a:r>
                <a:rPr lang="en-US" sz="2800" dirty="0">
                  <a:solidFill>
                    <a:prstClr val="black"/>
                  </a:solidFill>
                </a:rPr>
                <a:t>, B = 0x00010</a:t>
              </a:r>
              <a:r>
                <a:rPr lang="mr-IN" sz="2800" dirty="0">
                  <a:solidFill>
                    <a:prstClr val="black"/>
                  </a:solidFill>
                </a:rPr>
                <a:t>…</a:t>
              </a:r>
              <a:r>
                <a:rPr lang="en-US" sz="2800" dirty="0">
                  <a:solidFill>
                    <a:prstClr val="black"/>
                  </a:solidFill>
                </a:rPr>
                <a:t>0</a:t>
              </a:r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94" y="4257850"/>
            <a:ext cx="3911600" cy="982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3300" y="5240714"/>
            <a:ext cx="106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Query with multiple s values to narrow down m</a:t>
            </a:r>
            <a:r>
              <a:rPr lang="en-US" sz="2800" baseline="-25000" dirty="0" smtClean="0"/>
              <a:t>0</a:t>
            </a:r>
            <a:endParaRPr lang="en-US" sz="28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66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2806" y="219811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ClientHello</a:t>
            </a:r>
            <a:endParaRPr lang="en-US" sz="2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877824"/>
            <a:ext cx="121920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 smtClean="0"/>
              <a:t>Bleichenbacher</a:t>
            </a:r>
            <a:r>
              <a:rPr lang="en-US" sz="4800" dirty="0" smtClean="0"/>
              <a:t> Attack Workflow</a:t>
            </a:r>
            <a:endParaRPr lang="en-US" sz="4800" dirty="0"/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>
          <a:xfrm>
            <a:off x="3140106" y="2477510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806" y="411480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ClientKeyExchange</a:t>
            </a:r>
            <a:endParaRPr lang="en-US" sz="20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140106" y="4394200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407400" y="247751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ServerHello</a:t>
            </a:r>
            <a:endParaRPr lang="en-US" sz="2000" dirty="0"/>
          </a:p>
        </p:txBody>
      </p:sp>
      <p:sp>
        <p:nvSpPr>
          <p:cNvPr id="17" name="Rounded Rectangle 16"/>
          <p:cNvSpPr/>
          <p:nvPr/>
        </p:nvSpPr>
        <p:spPr>
          <a:xfrm>
            <a:off x="8407400" y="311251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Certificate</a:t>
            </a:r>
            <a:endParaRPr lang="en-US" sz="2000" dirty="0"/>
          </a:p>
        </p:txBody>
      </p:sp>
      <p:sp>
        <p:nvSpPr>
          <p:cNvPr id="18" name="Rounded Rectangle 17"/>
          <p:cNvSpPr/>
          <p:nvPr/>
        </p:nvSpPr>
        <p:spPr>
          <a:xfrm>
            <a:off x="8407400" y="374751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ServerHelloDone</a:t>
            </a:r>
            <a:endParaRPr lang="en-US" sz="2000" dirty="0"/>
          </a:p>
        </p:txBody>
      </p: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 flipV="1">
            <a:off x="7594600" y="4001510"/>
            <a:ext cx="8128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12806" y="4763511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ClientFinished</a:t>
            </a:r>
            <a:endParaRPr lang="en-US" sz="2000" dirty="0"/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>
            <a:off x="3140106" y="5042911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407400" y="5375133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ServerFinished</a:t>
            </a:r>
            <a:endParaRPr lang="en-US" sz="20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7594600" y="3404610"/>
            <a:ext cx="8128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594600" y="2770620"/>
            <a:ext cx="8128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7594600" y="5665210"/>
            <a:ext cx="8128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511706" y="3168650"/>
            <a:ext cx="1917700" cy="751322"/>
          </a:xfrm>
          <a:prstGeom prst="rect">
            <a:avLst/>
          </a:prstGeom>
          <a:solidFill>
            <a:srgbClr val="E9040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Attacker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3" name="Elbow Connector 32"/>
          <p:cNvCxnSpPr>
            <a:stCxn id="7" idx="0"/>
            <a:endCxn id="32" idx="1"/>
          </p:cNvCxnSpPr>
          <p:nvPr/>
        </p:nvCxnSpPr>
        <p:spPr>
          <a:xfrm rot="5400000" flipH="1" flipV="1">
            <a:off x="2908837" y="2511931"/>
            <a:ext cx="570489" cy="2635250"/>
          </a:xfrm>
          <a:prstGeom prst="bentConnector2">
            <a:avLst/>
          </a:prstGeom>
          <a:ln>
            <a:solidFill>
              <a:srgbClr val="E90404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77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3" grpId="0" animBg="1"/>
      <p:bldP spid="17" grpId="0" animBg="1"/>
      <p:bldP spid="18" grpId="0" animBg="1"/>
      <p:bldP spid="23" grpId="0" animBg="1"/>
      <p:bldP spid="28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2806" y="219811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ClientHello</a:t>
            </a:r>
            <a:endParaRPr lang="en-US" sz="2000" dirty="0"/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>
          <a:xfrm>
            <a:off x="3140106" y="2477510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806" y="3291321"/>
            <a:ext cx="2527300" cy="558800"/>
          </a:xfrm>
          <a:prstGeom prst="roundRect">
            <a:avLst>
              <a:gd name="adj" fmla="val 30303"/>
            </a:avLst>
          </a:prstGeom>
          <a:solidFill>
            <a:srgbClr val="E9040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</a:rPr>
              <a:t>ClientKeyExchange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140106" y="3570721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721600" y="242570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ServerHelloDone</a:t>
            </a:r>
            <a:endParaRPr lang="en-US" sz="2000" dirty="0"/>
          </a:p>
        </p:txBody>
      </p:sp>
      <p:sp>
        <p:nvSpPr>
          <p:cNvPr id="17" name="Rounded Rectangle 16"/>
          <p:cNvSpPr/>
          <p:nvPr/>
        </p:nvSpPr>
        <p:spPr>
          <a:xfrm>
            <a:off x="7874000" y="257810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ServerHelloDone</a:t>
            </a:r>
            <a:endParaRPr lang="en-US" sz="2000" dirty="0"/>
          </a:p>
        </p:txBody>
      </p:sp>
      <p:sp>
        <p:nvSpPr>
          <p:cNvPr id="18" name="Rounded Rectangle 17"/>
          <p:cNvSpPr/>
          <p:nvPr/>
        </p:nvSpPr>
        <p:spPr>
          <a:xfrm>
            <a:off x="8026400" y="2730500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ServerHelloDone</a:t>
            </a:r>
            <a:endParaRPr lang="en-US" sz="2000" dirty="0"/>
          </a:p>
        </p:txBody>
      </p: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 flipV="1">
            <a:off x="7213600" y="2984500"/>
            <a:ext cx="8128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12806" y="3940032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ClientFinished</a:t>
            </a:r>
            <a:endParaRPr lang="en-US" sz="2000" dirty="0"/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>
            <a:off x="3140106" y="4219432"/>
            <a:ext cx="8001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7874000" y="4484111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ServerHelloDone</a:t>
            </a:r>
            <a:endParaRPr lang="en-US" sz="2000" dirty="0"/>
          </a:p>
        </p:txBody>
      </p:sp>
      <p:sp>
        <p:nvSpPr>
          <p:cNvPr id="29" name="Rounded Rectangle 28"/>
          <p:cNvSpPr/>
          <p:nvPr/>
        </p:nvSpPr>
        <p:spPr>
          <a:xfrm>
            <a:off x="8026400" y="4636511"/>
            <a:ext cx="2527300" cy="558800"/>
          </a:xfrm>
          <a:prstGeom prst="roundRect">
            <a:avLst>
              <a:gd name="adj" fmla="val 303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Alert</a:t>
            </a:r>
            <a:endParaRPr lang="en-US" sz="20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7213600" y="4890511"/>
            <a:ext cx="8128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624403" y="2608839"/>
            <a:ext cx="1917700" cy="751322"/>
          </a:xfrm>
          <a:prstGeom prst="rect">
            <a:avLst/>
          </a:prstGeom>
          <a:solidFill>
            <a:srgbClr val="E9040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Attacker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11724" y="2603937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C’</a:t>
            </a:r>
            <a:endParaRPr lang="en-US" sz="2400"/>
          </a:p>
        </p:txBody>
      </p:sp>
      <p:sp>
        <p:nvSpPr>
          <p:cNvPr id="35" name="Rectangle 34"/>
          <p:cNvSpPr/>
          <p:nvPr/>
        </p:nvSpPr>
        <p:spPr>
          <a:xfrm>
            <a:off x="7721600" y="4306311"/>
            <a:ext cx="2984500" cy="1040390"/>
          </a:xfrm>
          <a:prstGeom prst="rect">
            <a:avLst/>
          </a:prstGeom>
          <a:noFill/>
          <a:ln w="19050">
            <a:solidFill>
              <a:srgbClr val="E9040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524625" y="5860040"/>
            <a:ext cx="1917700" cy="751322"/>
          </a:xfrm>
          <a:prstGeom prst="rect">
            <a:avLst/>
          </a:prstGeom>
          <a:solidFill>
            <a:srgbClr val="E9040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Oracle?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8" name="Elbow Connector 37"/>
          <p:cNvCxnSpPr>
            <a:stCxn id="35" idx="2"/>
            <a:endCxn id="36" idx="3"/>
          </p:cNvCxnSpPr>
          <p:nvPr/>
        </p:nvCxnSpPr>
        <p:spPr>
          <a:xfrm rot="5400000">
            <a:off x="8383588" y="5405439"/>
            <a:ext cx="889000" cy="771525"/>
          </a:xfrm>
          <a:prstGeom prst="bentConnector2">
            <a:avLst/>
          </a:prstGeom>
          <a:ln>
            <a:solidFill>
              <a:srgbClr val="E90404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36" idx="1"/>
            <a:endCxn id="31" idx="2"/>
          </p:cNvCxnSpPr>
          <p:nvPr/>
        </p:nvCxnSpPr>
        <p:spPr>
          <a:xfrm rot="10800000">
            <a:off x="5583253" y="3360161"/>
            <a:ext cx="941372" cy="2875540"/>
          </a:xfrm>
          <a:prstGeom prst="bentConnector2">
            <a:avLst/>
          </a:prstGeom>
          <a:ln>
            <a:solidFill>
              <a:srgbClr val="E90404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30694" y="6235700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True/False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4424527" y="3403162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New C’</a:t>
            </a:r>
            <a:endParaRPr lang="en-US" sz="2400"/>
          </a:p>
        </p:txBody>
      </p:sp>
      <p:cxnSp>
        <p:nvCxnSpPr>
          <p:cNvPr id="58" name="Elbow Connector 57"/>
          <p:cNvCxnSpPr>
            <a:stCxn id="31" idx="1"/>
            <a:endCxn id="7" idx="0"/>
          </p:cNvCxnSpPr>
          <p:nvPr/>
        </p:nvCxnSpPr>
        <p:spPr>
          <a:xfrm rot="10800000" flipV="1">
            <a:off x="1876457" y="2984499"/>
            <a:ext cx="2747947" cy="306821"/>
          </a:xfrm>
          <a:prstGeom prst="bentConnector2">
            <a:avLst/>
          </a:prstGeom>
          <a:ln>
            <a:solidFill>
              <a:srgbClr val="E90404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0" y="877824"/>
            <a:ext cx="121920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 smtClean="0"/>
              <a:t>Bleichenbacher</a:t>
            </a:r>
            <a:r>
              <a:rPr lang="en-US" sz="4800" dirty="0" smtClean="0"/>
              <a:t> Attack Workflow (</a:t>
            </a:r>
            <a:r>
              <a:rPr lang="en-US" sz="4800" dirty="0" err="1" smtClean="0"/>
              <a:t>Con’t</a:t>
            </a:r>
            <a:r>
              <a:rPr lang="en-US" sz="4800" dirty="0" smtClean="0"/>
              <a:t>)</a:t>
            </a:r>
            <a:endParaRPr lang="en-US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85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08607 -0.1131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8" grpId="0" animBg="1"/>
      <p:bldP spid="29" grpId="0" animBg="1"/>
      <p:bldP spid="31" grpId="0" animBg="1"/>
      <p:bldP spid="34" grpId="0"/>
      <p:bldP spid="34" grpId="1"/>
      <p:bldP spid="35" grpId="0" animBg="1"/>
      <p:bldP spid="36" grpId="0" animBg="1"/>
      <p:bldP spid="45" grpId="0"/>
      <p:bldP spid="46" grpId="0"/>
      <p:bldP spid="4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Bleichenbacher</a:t>
            </a:r>
            <a:r>
              <a:rPr lang="en-US" dirty="0" smtClean="0"/>
              <a:t> Attack History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13868"/>
              </p:ext>
            </p:extLst>
          </p:nvPr>
        </p:nvGraphicFramePr>
        <p:xfrm>
          <a:off x="787399" y="2276611"/>
          <a:ext cx="10617201" cy="347648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623791"/>
                <a:gridCol w="4454343"/>
                <a:gridCol w="3539067"/>
              </a:tblGrid>
              <a:tr h="8691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Oracle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Mitigation</a:t>
                      </a:r>
                      <a:endParaRPr lang="en-US" dirty="0"/>
                    </a:p>
                  </a:txBody>
                  <a:tcPr anchor="ctr"/>
                </a:tc>
              </a:tr>
              <a:tr h="8691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Original Attack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 alert messages for</a:t>
                      </a:r>
                      <a:r>
                        <a:rPr lang="en-US" baseline="0" dirty="0" smtClean="0"/>
                        <a:t> different error types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alert message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691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Timing</a:t>
                      </a:r>
                      <a:r>
                        <a:rPr lang="en-US" baseline="0" dirty="0" smtClean="0"/>
                        <a:t> Attack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Timing side-channel (JSSE only)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Constant-time</a:t>
                      </a:r>
                      <a:r>
                        <a:rPr lang="en-US" baseline="0" dirty="0" smtClean="0"/>
                        <a:t> code patch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691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Drown</a:t>
                      </a:r>
                      <a:r>
                        <a:rPr lang="en-US" baseline="0" dirty="0" smtClean="0"/>
                        <a:t> Attack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</a:t>
                      </a:r>
                      <a:r>
                        <a:rPr lang="en-US" baseline="0" dirty="0" smtClean="0"/>
                        <a:t> cipher leaking partial plaintext (w/ </a:t>
                      </a:r>
                      <a:r>
                        <a:rPr lang="en-US" dirty="0" smtClean="0"/>
                        <a:t>SSL</a:t>
                      </a:r>
                      <a:r>
                        <a:rPr lang="en-US" baseline="0" dirty="0" smtClean="0"/>
                        <a:t> 2.0)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shared key</a:t>
                      </a:r>
                      <a:r>
                        <a:rPr lang="en-US" baseline="0" dirty="0" smtClean="0"/>
                        <a:t> &amp; cert on SSL 2.0 servers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87399" y="3162300"/>
            <a:ext cx="10617201" cy="825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7399" y="4044949"/>
            <a:ext cx="10617201" cy="825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7398" y="4927598"/>
            <a:ext cx="10617201" cy="825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7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877824"/>
            <a:ext cx="10515600" cy="835665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2454" y="3578607"/>
            <a:ext cx="9093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err="1" smtClean="0"/>
              <a:t>Stacco</a:t>
            </a:r>
            <a:r>
              <a:rPr lang="en-US" sz="2800" dirty="0" smtClean="0"/>
              <a:t> tool framework: differential analysis for chosen-</a:t>
            </a:r>
            <a:r>
              <a:rPr lang="en-US" sz="2800" dirty="0" err="1" smtClean="0"/>
              <a:t>ciphertext</a:t>
            </a:r>
            <a:r>
              <a:rPr lang="en-US" sz="2800" dirty="0" smtClean="0"/>
              <a:t> oracles from side-channels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22456" y="2214384"/>
            <a:ext cx="9093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Trusted execution environment (</a:t>
            </a:r>
            <a:r>
              <a:rPr lang="en-US" sz="2800" dirty="0" err="1" smtClean="0"/>
              <a:t>eg</a:t>
            </a:r>
            <a:r>
              <a:rPr lang="en-US" sz="2800" dirty="0" smtClean="0"/>
              <a:t>. Intel SGX) brings new problems to SSL/TLS implementations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22454" y="4942830"/>
            <a:ext cx="9093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Tests</a:t>
            </a:r>
            <a:r>
              <a:rPr lang="en-US" sz="2800" dirty="0"/>
              <a:t>: </a:t>
            </a:r>
            <a:r>
              <a:rPr lang="en-US" sz="2800" dirty="0" smtClean="0"/>
              <a:t>detect both </a:t>
            </a:r>
            <a:r>
              <a:rPr lang="en-US" sz="2800" dirty="0" err="1"/>
              <a:t>Bleichenbacher</a:t>
            </a:r>
            <a:r>
              <a:rPr lang="en-US" sz="2800" dirty="0"/>
              <a:t> oracles and CBC padding </a:t>
            </a:r>
            <a:r>
              <a:rPr lang="en-US" sz="2800" dirty="0" smtClean="0"/>
              <a:t>oracles in five popular TLS libraries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391657" y="176115"/>
            <a:ext cx="466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Y. Xiao</a:t>
            </a:r>
            <a:r>
              <a:rPr lang="en-US" sz="2400" dirty="0" smtClean="0">
                <a:solidFill>
                  <a:schemeClr val="bg1"/>
                </a:solidFill>
              </a:rPr>
              <a:t>, M. Li,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. Chen, </a:t>
            </a:r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. Zhang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67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Theme1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68BAB15-7219-E448-A80D-761E9187078A}" vid="{F0228118-4623-0449-8840-A20B38F18804}"/>
    </a:ext>
  </a:extLst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92059</TotalTime>
  <Words>1771</Words>
  <Application>Microsoft Macintosh PowerPoint</Application>
  <PresentationFormat>Widescreen</PresentationFormat>
  <Paragraphs>440</Paragraphs>
  <Slides>35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Mangal</vt:lpstr>
      <vt:lpstr>黑体</vt:lpstr>
      <vt:lpstr>Theme1</vt:lpstr>
      <vt:lpstr>Content Slide</vt:lpstr>
      <vt:lpstr>Stacco: Differentially Analyzing Side-Channel Traces for Detecting SSL/TLS Vulnerabilities in Secure Enclaves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Bit Flips, One Cloud Flops: Cross-VM Row Hammer Attacks and Privilege Escalation </dc:title>
  <dc:creator>Microsoft Office User</dc:creator>
  <cp:lastModifiedBy>yuan xiao</cp:lastModifiedBy>
  <cp:revision>953</cp:revision>
  <cp:lastPrinted>2016-08-07T17:38:24Z</cp:lastPrinted>
  <dcterms:created xsi:type="dcterms:W3CDTF">2016-07-07T19:03:06Z</dcterms:created>
  <dcterms:modified xsi:type="dcterms:W3CDTF">2017-11-14T20:38:18Z</dcterms:modified>
</cp:coreProperties>
</file>